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84" r:id="rId2"/>
    <p:sldId id="286" r:id="rId3"/>
    <p:sldId id="292" r:id="rId4"/>
    <p:sldId id="328" r:id="rId5"/>
    <p:sldId id="329" r:id="rId6"/>
    <p:sldId id="317" r:id="rId7"/>
    <p:sldId id="280" r:id="rId8"/>
    <p:sldId id="302" r:id="rId9"/>
    <p:sldId id="303" r:id="rId10"/>
    <p:sldId id="298" r:id="rId11"/>
    <p:sldId id="332" r:id="rId12"/>
    <p:sldId id="282" r:id="rId13"/>
    <p:sldId id="316" r:id="rId14"/>
    <p:sldId id="309" r:id="rId15"/>
    <p:sldId id="312" r:id="rId16"/>
    <p:sldId id="313" r:id="rId17"/>
    <p:sldId id="324" r:id="rId18"/>
    <p:sldId id="325" r:id="rId19"/>
    <p:sldId id="326" r:id="rId20"/>
    <p:sldId id="331" r:id="rId21"/>
  </p:sldIdLst>
  <p:sldSz cx="9144000" cy="6858000" type="screen4x3"/>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FBFE"/>
    <a:srgbClr val="CDD9EF"/>
    <a:srgbClr val="32B0E6"/>
    <a:srgbClr val="EC6599"/>
    <a:srgbClr val="355792"/>
    <a:srgbClr val="B8E3F6"/>
    <a:srgbClr val="8E0053"/>
    <a:srgbClr val="8E1456"/>
    <a:srgbClr val="A4C841"/>
    <a:srgbClr val="126D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8518" autoAdjust="0"/>
  </p:normalViewPr>
  <p:slideViewPr>
    <p:cSldViewPr snapToGrid="0">
      <p:cViewPr varScale="1">
        <p:scale>
          <a:sx n="64" d="100"/>
          <a:sy n="64" d="100"/>
        </p:scale>
        <p:origin x="1958"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lang="en-GB"/>
          </a:p>
        </p:txBody>
      </p:sp>
      <p:sp>
        <p:nvSpPr>
          <p:cNvPr id="3" name="Date Placeholder 2"/>
          <p:cNvSpPr>
            <a:spLocks noGrp="1"/>
          </p:cNvSpPr>
          <p:nvPr>
            <p:ph type="dt" idx="1"/>
          </p:nvPr>
        </p:nvSpPr>
        <p:spPr>
          <a:xfrm>
            <a:off x="3901698" y="0"/>
            <a:ext cx="2984871" cy="502755"/>
          </a:xfrm>
          <a:prstGeom prst="rect">
            <a:avLst/>
          </a:prstGeom>
        </p:spPr>
        <p:txBody>
          <a:bodyPr vert="horz" lIns="96616" tIns="48308" rIns="96616" bIns="48308" rtlCol="0"/>
          <a:lstStyle>
            <a:lvl1pPr algn="r">
              <a:defRPr sz="1300"/>
            </a:lvl1pPr>
          </a:lstStyle>
          <a:p>
            <a:fld id="{0F23C3FB-A12B-4BBB-8A01-B317BE61FE35}" type="datetimeFigureOut">
              <a:rPr lang="en-GB" smtClean="0"/>
              <a:t>28/06/2021</a:t>
            </a:fld>
            <a:endParaRPr lang="en-GB"/>
          </a:p>
        </p:txBody>
      </p:sp>
      <p:sp>
        <p:nvSpPr>
          <p:cNvPr id="4" name="Slide Image Placeholder 3"/>
          <p:cNvSpPr>
            <a:spLocks noGrp="1" noRot="1" noChangeAspect="1"/>
          </p:cNvSpPr>
          <p:nvPr>
            <p:ph type="sldImg" idx="2"/>
          </p:nvPr>
        </p:nvSpPr>
        <p:spPr>
          <a:xfrm>
            <a:off x="1190625" y="1252538"/>
            <a:ext cx="4506913" cy="3381375"/>
          </a:xfrm>
          <a:prstGeom prst="rect">
            <a:avLst/>
          </a:prstGeom>
          <a:noFill/>
          <a:ln w="12700">
            <a:solidFill>
              <a:prstClr val="black"/>
            </a:solidFill>
          </a:ln>
        </p:spPr>
        <p:txBody>
          <a:bodyPr vert="horz" lIns="96616" tIns="48308" rIns="96616" bIns="48308" rtlCol="0" anchor="ctr"/>
          <a:lstStyle/>
          <a:p>
            <a:endParaRPr lang="en-GB"/>
          </a:p>
        </p:txBody>
      </p:sp>
      <p:sp>
        <p:nvSpPr>
          <p:cNvPr id="5" name="Notes Placeholder 4"/>
          <p:cNvSpPr>
            <a:spLocks noGrp="1"/>
          </p:cNvSpPr>
          <p:nvPr>
            <p:ph type="body" sz="quarter" idx="3"/>
          </p:nvPr>
        </p:nvSpPr>
        <p:spPr>
          <a:xfrm>
            <a:off x="688817" y="4822269"/>
            <a:ext cx="5510530" cy="3945493"/>
          </a:xfrm>
          <a:prstGeom prst="rect">
            <a:avLst/>
          </a:prstGeom>
        </p:spPr>
        <p:txBody>
          <a:bodyPr vert="horz" lIns="96616" tIns="48308" rIns="96616" bIns="4830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7547"/>
            <a:ext cx="2984871" cy="502754"/>
          </a:xfrm>
          <a:prstGeom prst="rect">
            <a:avLst/>
          </a:prstGeom>
        </p:spPr>
        <p:txBody>
          <a:bodyPr vert="horz" lIns="96616" tIns="48308" rIns="96616" bIns="48308" rtlCol="0" anchor="b"/>
          <a:lstStyle>
            <a:lvl1pPr algn="l">
              <a:defRPr sz="1300"/>
            </a:lvl1pPr>
          </a:lstStyle>
          <a:p>
            <a:endParaRPr lang="en-GB"/>
          </a:p>
        </p:txBody>
      </p:sp>
      <p:sp>
        <p:nvSpPr>
          <p:cNvPr id="7" name="Slide Number Placeholder 6"/>
          <p:cNvSpPr>
            <a:spLocks noGrp="1"/>
          </p:cNvSpPr>
          <p:nvPr>
            <p:ph type="sldNum" sz="quarter" idx="5"/>
          </p:nvPr>
        </p:nvSpPr>
        <p:spPr>
          <a:xfrm>
            <a:off x="3901698" y="9517547"/>
            <a:ext cx="2984871" cy="502754"/>
          </a:xfrm>
          <a:prstGeom prst="rect">
            <a:avLst/>
          </a:prstGeom>
        </p:spPr>
        <p:txBody>
          <a:bodyPr vert="horz" lIns="96616" tIns="48308" rIns="96616" bIns="48308" rtlCol="0" anchor="b"/>
          <a:lstStyle>
            <a:lvl1pPr algn="r">
              <a:defRPr sz="1300"/>
            </a:lvl1pPr>
          </a:lstStyle>
          <a:p>
            <a:fld id="{30E7A800-59B0-4B9A-9AA6-4437779AFB33}" type="slidenum">
              <a:rPr lang="en-GB" smtClean="0"/>
              <a:t>‹#›</a:t>
            </a:fld>
            <a:endParaRPr lang="en-GB"/>
          </a:p>
        </p:txBody>
      </p:sp>
    </p:spTree>
    <p:extLst>
      <p:ext uri="{BB962C8B-B14F-4D97-AF65-F5344CB8AC3E}">
        <p14:creationId xmlns:p14="http://schemas.microsoft.com/office/powerpoint/2010/main" val="146892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berkshireopportunities.co.uk/advice/explore-job-sectors/job-sectors/all-sectors/sector-details/education/"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41539" indent="-241539" defTabSz="966155">
              <a:buFontTx/>
              <a:buAutoNum type="arabicParenR"/>
              <a:defRPr/>
            </a:pPr>
            <a:r>
              <a:rPr lang="en-GB" b="0" dirty="0"/>
              <a:t>https://www.berkshireopportunities.co.uk/</a:t>
            </a:r>
          </a:p>
          <a:p>
            <a:pPr marL="241539" indent="-241539" defTabSz="966155">
              <a:buFontTx/>
              <a:buAutoNum type="arabicParenR"/>
              <a:defRPr/>
            </a:pPr>
            <a:r>
              <a:rPr lang="en-GB" b="0" dirty="0"/>
              <a:t>http://www.thamesvalleyberkshire.co.uk/careers-hub</a:t>
            </a:r>
          </a:p>
          <a:p>
            <a:pPr marL="241539" indent="-241539" defTabSz="966155">
              <a:buFontTx/>
              <a:buAutoNum type="arabicParenR"/>
              <a:defRPr/>
            </a:pPr>
            <a:r>
              <a:rPr lang="en-GB" b="0" dirty="0"/>
              <a:t>https://www.careersandenterprise.co.uk/</a:t>
            </a:r>
          </a:p>
          <a:p>
            <a:pPr marL="241539" indent="-241539" defTabSz="966155">
              <a:buFontTx/>
              <a:buAutoNum type="arabicParenR"/>
              <a:defRPr/>
            </a:pPr>
            <a:endParaRPr lang="en-GB" b="0" dirty="0"/>
          </a:p>
        </p:txBody>
      </p:sp>
      <p:sp>
        <p:nvSpPr>
          <p:cNvPr id="4" name="Slide Number Placeholder 3"/>
          <p:cNvSpPr>
            <a:spLocks noGrp="1"/>
          </p:cNvSpPr>
          <p:nvPr>
            <p:ph type="sldNum" sz="quarter" idx="5"/>
          </p:nvPr>
        </p:nvSpPr>
        <p:spPr/>
        <p:txBody>
          <a:bodyPr/>
          <a:lstStyle/>
          <a:p>
            <a:fld id="{30E7A800-59B0-4B9A-9AA6-4437779AFB33}" type="slidenum">
              <a:rPr lang="en-GB" smtClean="0"/>
              <a:t>1</a:t>
            </a:fld>
            <a:endParaRPr lang="en-GB"/>
          </a:p>
        </p:txBody>
      </p:sp>
    </p:spTree>
    <p:extLst>
      <p:ext uri="{BB962C8B-B14F-4D97-AF65-F5344CB8AC3E}">
        <p14:creationId xmlns:p14="http://schemas.microsoft.com/office/powerpoint/2010/main" val="785920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a:t>
            </a:r>
          </a:p>
          <a:p>
            <a:pPr marL="228600" indent="-228600">
              <a:buAutoNum type="arabicParenR"/>
            </a:pPr>
            <a:r>
              <a:rPr lang="en-GB" b="0" dirty="0" err="1"/>
              <a:t>Pixabay</a:t>
            </a:r>
            <a:endParaRPr lang="en-GB" b="0" dirty="0"/>
          </a:p>
          <a:p>
            <a:pPr marL="228600" indent="-228600">
              <a:buAutoNum type="arabicParenR"/>
            </a:pPr>
            <a:r>
              <a:rPr lang="en-GB" b="0" dirty="0"/>
              <a:t>Icons8</a:t>
            </a:r>
          </a:p>
        </p:txBody>
      </p:sp>
      <p:sp>
        <p:nvSpPr>
          <p:cNvPr id="4" name="Slide Number Placeholder 3"/>
          <p:cNvSpPr>
            <a:spLocks noGrp="1"/>
          </p:cNvSpPr>
          <p:nvPr>
            <p:ph type="sldNum" sz="quarter" idx="5"/>
          </p:nvPr>
        </p:nvSpPr>
        <p:spPr/>
        <p:txBody>
          <a:bodyPr/>
          <a:lstStyle/>
          <a:p>
            <a:fld id="{30E7A800-59B0-4B9A-9AA6-4437779AFB33}" type="slidenum">
              <a:rPr lang="en-GB" smtClean="0"/>
              <a:t>10</a:t>
            </a:fld>
            <a:endParaRPr lang="en-GB"/>
          </a:p>
        </p:txBody>
      </p:sp>
    </p:spTree>
    <p:extLst>
      <p:ext uri="{BB962C8B-B14F-4D97-AF65-F5344CB8AC3E}">
        <p14:creationId xmlns:p14="http://schemas.microsoft.com/office/powerpoint/2010/main" val="32521721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endParaRPr lang="en-GB" dirty="0"/>
          </a:p>
          <a:p>
            <a:r>
              <a:rPr lang="en-GB" b="1" dirty="0"/>
              <a:t>Images:</a:t>
            </a:r>
          </a:p>
          <a:p>
            <a:pPr marL="228600" indent="-228600">
              <a:buAutoNum type="arabicParenR"/>
            </a:pPr>
            <a:r>
              <a:rPr lang="en-GB" dirty="0"/>
              <a:t>Icons8</a:t>
            </a:r>
          </a:p>
          <a:p>
            <a:pPr marL="228600" indent="-228600">
              <a:buAutoNum type="arabicParenR"/>
            </a:pPr>
            <a:r>
              <a:rPr lang="en-GB" dirty="0"/>
              <a:t>Power Point Icons</a:t>
            </a:r>
          </a:p>
        </p:txBody>
      </p:sp>
      <p:sp>
        <p:nvSpPr>
          <p:cNvPr id="4" name="Slide Number Placeholder 3"/>
          <p:cNvSpPr>
            <a:spLocks noGrp="1"/>
          </p:cNvSpPr>
          <p:nvPr>
            <p:ph type="sldNum" sz="quarter" idx="5"/>
          </p:nvPr>
        </p:nvSpPr>
        <p:spPr/>
        <p:txBody>
          <a:bodyPr/>
          <a:lstStyle/>
          <a:p>
            <a:fld id="{30E7A800-59B0-4B9A-9AA6-4437779AFB33}" type="slidenum">
              <a:rPr lang="en-GB" smtClean="0"/>
              <a:t>11</a:t>
            </a:fld>
            <a:endParaRPr lang="en-GB"/>
          </a:p>
        </p:txBody>
      </p:sp>
    </p:spTree>
    <p:extLst>
      <p:ext uri="{BB962C8B-B14F-4D97-AF65-F5344CB8AC3E}">
        <p14:creationId xmlns:p14="http://schemas.microsoft.com/office/powerpoint/2010/main" val="4995603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r>
              <a:rPr lang="en-GB" b="0" dirty="0"/>
              <a:t>1) https://www.berkshireopportunities.co.uk/</a:t>
            </a:r>
          </a:p>
          <a:p>
            <a:pPr marL="241539" indent="-241539">
              <a:buAutoNum type="arabicParenR"/>
            </a:pPr>
            <a:endParaRPr lang="en-GB" dirty="0"/>
          </a:p>
          <a:p>
            <a:r>
              <a:rPr lang="en-GB" b="1" dirty="0"/>
              <a:t>Images: </a:t>
            </a:r>
          </a:p>
          <a:p>
            <a:pPr marL="241539" indent="-241539" defTabSz="966155">
              <a:buFontTx/>
              <a:buAutoNum type="arabicParenR"/>
              <a:defRPr/>
            </a:pPr>
            <a:r>
              <a:rPr lang="en-GB" b="0" dirty="0"/>
              <a:t>Icons8</a:t>
            </a:r>
          </a:p>
          <a:p>
            <a:pPr marL="241539" indent="-241539">
              <a:buAutoNum type="arabicParenR"/>
            </a:pPr>
            <a:endParaRPr lang="en-GB" b="0" dirty="0"/>
          </a:p>
          <a:p>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12</a:t>
            </a:fld>
            <a:endParaRPr lang="en-GB"/>
          </a:p>
        </p:txBody>
      </p:sp>
    </p:spTree>
    <p:extLst>
      <p:ext uri="{BB962C8B-B14F-4D97-AF65-F5344CB8AC3E}">
        <p14:creationId xmlns:p14="http://schemas.microsoft.com/office/powerpoint/2010/main" val="32147070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marR="0" lvl="0" indent="-241539" algn="l" defTabSz="914400" rtl="0" eaLnBrk="1" fontAlgn="auto" latinLnBrk="0" hangingPunct="1">
              <a:lnSpc>
                <a:spcPct val="100000"/>
              </a:lnSpc>
              <a:spcBef>
                <a:spcPts val="0"/>
              </a:spcBef>
              <a:spcAft>
                <a:spcPts val="0"/>
              </a:spcAft>
              <a:buClrTx/>
              <a:buSzTx/>
              <a:buFontTx/>
              <a:buAutoNum type="arabicParenR"/>
              <a:tabLst/>
              <a:defRPr/>
            </a:pPr>
            <a:r>
              <a:rPr lang="en-GB" b="0" dirty="0"/>
              <a:t>https://www.berkshireopportunities.co.uk/</a:t>
            </a:r>
          </a:p>
          <a:p>
            <a:pPr marL="241539" indent="-241539">
              <a:buAutoNum type="arabicParenR"/>
            </a:pPr>
            <a:r>
              <a:rPr lang="en-GB" dirty="0"/>
              <a:t>https://www.tvbintelligence.co.uk/</a:t>
            </a:r>
          </a:p>
          <a:p>
            <a:pPr marL="241539" indent="-241539">
              <a:buAutoNum type="arabicParenR"/>
            </a:pPr>
            <a:r>
              <a:rPr lang="en-GB" dirty="0"/>
              <a:t>http://www.thamesvalleyberkshire.co.uk/getfile/TVBLEP%20Skills%20Priority%20Statement%20Executive%20Summary.pdf</a:t>
            </a:r>
          </a:p>
          <a:p>
            <a:pPr marL="241539" indent="-241539">
              <a:buAutoNum type="arabicParenR"/>
            </a:pPr>
            <a:r>
              <a:rPr lang="en-GB" dirty="0"/>
              <a:t>http://www.thamesvalleyberkshire.co.uk/getfile/Starting%20Out%20-%20The%20Berkshire%20Careers%20Guide.pdf</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13</a:t>
            </a:fld>
            <a:endParaRPr lang="en-GB"/>
          </a:p>
        </p:txBody>
      </p:sp>
    </p:spTree>
    <p:extLst>
      <p:ext uri="{BB962C8B-B14F-4D97-AF65-F5344CB8AC3E}">
        <p14:creationId xmlns:p14="http://schemas.microsoft.com/office/powerpoint/2010/main" val="29740449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https://www.ngbailey.com/</a:t>
            </a:r>
          </a:p>
          <a:p>
            <a:pPr marL="241539" indent="-241539">
              <a:buAutoNum type="arabicParenR"/>
            </a:pPr>
            <a:r>
              <a:rPr lang="en-GB" dirty="0"/>
              <a:t>https://www.kier.co.uk/</a:t>
            </a:r>
          </a:p>
          <a:p>
            <a:pPr marL="241539" indent="-241539">
              <a:buAutoNum type="arabicParenR"/>
            </a:pPr>
            <a:r>
              <a:rPr lang="en-GB" dirty="0"/>
              <a:t>https://www.persimmonhomes.com/</a:t>
            </a:r>
          </a:p>
          <a:p>
            <a:pPr marL="241539" indent="-241539">
              <a:buAutoNum type="arabicParenR"/>
            </a:pPr>
            <a:r>
              <a:rPr lang="en-GB" dirty="0"/>
              <a:t>https://www.woodplc.com/</a:t>
            </a:r>
          </a:p>
          <a:p>
            <a:pPr marL="241539" indent="-241539">
              <a:buAutoNum type="arabicParenR"/>
            </a:pPr>
            <a:r>
              <a:rPr lang="en-GB" dirty="0"/>
              <a:t>https://www.francisconstruction.co.uk/</a:t>
            </a:r>
          </a:p>
          <a:p>
            <a:pPr marL="241539" indent="-241539">
              <a:buAutoNum type="arabicParenR"/>
            </a:pPr>
            <a:r>
              <a:rPr lang="en-GB" dirty="0"/>
              <a:t>https://www.costain.com/</a:t>
            </a:r>
          </a:p>
          <a:p>
            <a:pPr marL="241539" indent="-241539">
              <a:buAutoNum type="arabicParenR"/>
            </a:pPr>
            <a:r>
              <a:rPr lang="en-GB" dirty="0"/>
              <a:t>https://www.crestnicholson.com/towns-counties-new-homes/Berkshire</a:t>
            </a:r>
          </a:p>
          <a:p>
            <a:pPr marL="241539" indent="-241539">
              <a:buAutoNum type="arabicParenR"/>
            </a:pPr>
            <a:r>
              <a:rPr lang="en-GB" dirty="0"/>
              <a:t>https://www.bsria.com/uk/</a:t>
            </a:r>
          </a:p>
          <a:p>
            <a:pPr marL="241539" indent="-241539">
              <a:buAutoNum type="arabicParenR"/>
            </a:pPr>
            <a:r>
              <a:rPr lang="en-GB" dirty="0"/>
              <a:t>https://www.balfourbeatty.com/</a:t>
            </a:r>
          </a:p>
          <a:p>
            <a:pPr marL="241539" indent="-241539">
              <a:buAutoNum type="arabicParenR"/>
            </a:pPr>
            <a:r>
              <a:rPr lang="en-GB" dirty="0"/>
              <a:t>https://www.jacobs.com/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15</a:t>
            </a:fld>
            <a:endParaRPr lang="en-GB"/>
          </a:p>
        </p:txBody>
      </p:sp>
    </p:spTree>
    <p:extLst>
      <p:ext uri="{BB962C8B-B14F-4D97-AF65-F5344CB8AC3E}">
        <p14:creationId xmlns:p14="http://schemas.microsoft.com/office/powerpoint/2010/main" val="3565358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https://careers.microsoft.com</a:t>
            </a:r>
          </a:p>
          <a:p>
            <a:pPr marL="241539" indent="-241539">
              <a:buAutoNum type="arabicParenR"/>
            </a:pPr>
            <a:r>
              <a:rPr lang="en-GB" dirty="0"/>
              <a:t>https://mapr.com/try-mapr/</a:t>
            </a:r>
          </a:p>
          <a:p>
            <a:pPr marL="241539" indent="-241539">
              <a:buAutoNum type="arabicParenR"/>
            </a:pPr>
            <a:r>
              <a:rPr lang="en-GB" dirty="0"/>
              <a:t>https://www.oneadvanced.com/</a:t>
            </a:r>
          </a:p>
          <a:p>
            <a:pPr marL="241539" indent="-241539">
              <a:buAutoNum type="arabicParenR"/>
            </a:pPr>
            <a:r>
              <a:rPr lang="en-GB" dirty="0"/>
              <a:t>https://www.broadcom.com/</a:t>
            </a:r>
          </a:p>
          <a:p>
            <a:pPr marL="241539" indent="-241539">
              <a:buAutoNum type="arabicParenR"/>
            </a:pPr>
            <a:r>
              <a:rPr lang="en-GB" dirty="0"/>
              <a:t>https://www.blackswan.com/</a:t>
            </a:r>
          </a:p>
          <a:p>
            <a:pPr marL="241539" indent="-241539">
              <a:buAutoNum type="arabicParenR"/>
            </a:pPr>
            <a:r>
              <a:rPr lang="en-GB" dirty="0"/>
              <a:t>https://www.visa.co.uk/</a:t>
            </a:r>
          </a:p>
          <a:p>
            <a:pPr marL="241539" indent="-241539">
              <a:buAutoNum type="arabicParenR"/>
            </a:pPr>
            <a:r>
              <a:rPr lang="en-GB" dirty="0"/>
              <a:t>https://www.blackducksoftware.com/</a:t>
            </a:r>
          </a:p>
          <a:p>
            <a:pPr marL="241539" indent="-241539">
              <a:buAutoNum type="arabicParenR"/>
            </a:pPr>
            <a:r>
              <a:rPr lang="en-GB" dirty="0"/>
              <a:t>https://www.vodafone.co.uk/</a:t>
            </a:r>
          </a:p>
          <a:p>
            <a:pPr marL="241539" indent="-241539">
              <a:buAutoNum type="arabicParenR"/>
            </a:pPr>
            <a:r>
              <a:rPr lang="en-GB" dirty="0"/>
              <a:t>https://www.o2.co.uk/</a:t>
            </a:r>
          </a:p>
          <a:p>
            <a:pPr marL="241539" marR="0" lvl="0" indent="-241539" algn="l" defTabSz="914400" rtl="0" eaLnBrk="1" fontAlgn="auto" latinLnBrk="0" hangingPunct="1">
              <a:lnSpc>
                <a:spcPct val="100000"/>
              </a:lnSpc>
              <a:spcBef>
                <a:spcPts val="0"/>
              </a:spcBef>
              <a:spcAft>
                <a:spcPts val="0"/>
              </a:spcAft>
              <a:buClrTx/>
              <a:buSzTx/>
              <a:buFontTx/>
              <a:buAutoNum type="arabicParenR"/>
              <a:tabLst/>
              <a:defRPr/>
            </a:pPr>
            <a:r>
              <a:rPr lang="en-GB" dirty="0"/>
              <a:t>https://www.heathcareers.nhs.uk/</a:t>
            </a:r>
          </a:p>
          <a:p>
            <a:pPr marL="241539" indent="-241539">
              <a:buAutoNum type="arabicParenR"/>
            </a:pPr>
            <a:r>
              <a:rPr lang="en-GB" dirty="0"/>
              <a:t>https://userreplay.com/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16</a:t>
            </a:fld>
            <a:endParaRPr lang="en-GB"/>
          </a:p>
        </p:txBody>
      </p:sp>
    </p:spTree>
    <p:extLst>
      <p:ext uri="{BB962C8B-B14F-4D97-AF65-F5344CB8AC3E}">
        <p14:creationId xmlns:p14="http://schemas.microsoft.com/office/powerpoint/2010/main" val="11187962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r>
              <a:rPr lang="en-GB" b="0" i="1" dirty="0">
                <a:solidFill>
                  <a:srgbClr val="222222"/>
                </a:solidFill>
                <a:effectLst/>
                <a:latin typeface="Arial" panose="020B0604020202020204" pitchFamily="34" charset="0"/>
              </a:rPr>
              <a:t>Here is the link to education sectors showing vacancies in Berkshire (on </a:t>
            </a:r>
            <a:r>
              <a:rPr lang="en-GB" b="0" i="1" dirty="0" err="1">
                <a:solidFill>
                  <a:srgbClr val="222222"/>
                </a:solidFill>
                <a:effectLst/>
                <a:latin typeface="Arial" panose="020B0604020202020204" pitchFamily="34" charset="0"/>
              </a:rPr>
              <a:t>BoP</a:t>
            </a:r>
            <a:r>
              <a:rPr lang="en-GB" b="0" i="1" dirty="0">
                <a:solidFill>
                  <a:srgbClr val="222222"/>
                </a:solidFill>
                <a:effectLst/>
                <a:latin typeface="Arial" panose="020B0604020202020204" pitchFamily="34" charset="0"/>
              </a:rPr>
              <a:t>) which may be better as for a classroom discussion piece </a:t>
            </a:r>
            <a:r>
              <a:rPr lang="en-GB" b="0" i="1" dirty="0">
                <a:solidFill>
                  <a:srgbClr val="1155CC"/>
                </a:solidFill>
                <a:effectLst/>
                <a:latin typeface="Arial" panose="020B0604020202020204" pitchFamily="34" charset="0"/>
                <a:hlinkClick r:id="rId3"/>
              </a:rPr>
              <a:t>https://www.berkshireopportunities.co.uk/advice/explore-job-sectors/job-sectors/all-sectors/sector-details/education/</a:t>
            </a:r>
            <a:endParaRPr lang="en-GB" b="0" i="1" dirty="0">
              <a:solidFill>
                <a:srgbClr val="1155CC"/>
              </a:solidFill>
              <a:effectLst/>
              <a:latin typeface="Arial" panose="020B0604020202020204" pitchFamily="34" charset="0"/>
            </a:endParaRPr>
          </a:p>
          <a:p>
            <a:pPr algn="l"/>
            <a:endParaRPr lang="en-GB" b="0" i="1"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Berkshire offers a range of careers in education, from schools to further education colleges and higher education institutions.</a:t>
            </a:r>
            <a:endParaRPr lang="en-GB" b="0" i="0"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In recent years, schools and colleges in particular have struggled to recruit teachers and lecturers, particularly to teach STEM subjects.  This is not confined to Berkshire, but high living costs are perceived to have been an added barrier.</a:t>
            </a:r>
            <a:endParaRPr lang="en-GB" b="0" i="0"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Nationally, secondary education teachers in the subjects of maths, physics, science (where an element of physics will be taught), computer science and Mandarin are on the Home Office’s national Shortage Occupation national Shortage Occupation List.</a:t>
            </a:r>
            <a:endParaRPr lang="en-GB" b="0" i="0" dirty="0">
              <a:solidFill>
                <a:srgbClr val="222222"/>
              </a:solidFill>
              <a:effectLst/>
              <a:latin typeface="Arial" panose="020B0604020202020204" pitchFamily="34" charset="0"/>
            </a:endParaRPr>
          </a:p>
          <a:p>
            <a:endParaRPr lang="en-GB" b="1" dirty="0"/>
          </a:p>
          <a:p>
            <a:pPr marL="241539" indent="-241539">
              <a:buAutoNum type="arabicParenR"/>
            </a:pPr>
            <a:r>
              <a:rPr lang="en-GB" dirty="0"/>
              <a:t>https://www.tvbintelligence.co.uk/people</a:t>
            </a:r>
          </a:p>
          <a:p>
            <a:pPr marL="241539" indent="-241539">
              <a:buAutoNum type="arabicParenR"/>
            </a:pPr>
            <a:r>
              <a:rPr lang="en-GB" dirty="0"/>
              <a:t>https://www.windsor-forest.ac.uk/</a:t>
            </a:r>
          </a:p>
          <a:p>
            <a:pPr marL="241539" indent="-241539">
              <a:buAutoNum type="arabicParenR"/>
            </a:pPr>
            <a:r>
              <a:rPr lang="en-GB" dirty="0"/>
              <a:t>https://www.reading.ac.uk/</a:t>
            </a:r>
          </a:p>
          <a:p>
            <a:pPr marL="241539" indent="-241539">
              <a:buAutoNum type="arabicParenR"/>
            </a:pPr>
            <a:r>
              <a:rPr lang="en-GB" dirty="0"/>
              <a:t>https://bracknell.activatelearning.ac.uk/</a:t>
            </a:r>
          </a:p>
          <a:p>
            <a:pPr marL="241539" indent="-241539">
              <a:buAutoNum type="arabicParenR"/>
            </a:pPr>
            <a:r>
              <a:rPr lang="en-GB" dirty="0"/>
              <a:t>http://www.coxgreen.com/</a:t>
            </a:r>
          </a:p>
          <a:p>
            <a:pPr marL="241539" indent="-241539">
              <a:buAutoNum type="arabicParenR"/>
            </a:pPr>
            <a:r>
              <a:rPr lang="en-GB" dirty="0"/>
              <a:t>https://www.bca.ac.uk/</a:t>
            </a:r>
          </a:p>
          <a:p>
            <a:pPr marL="241539" indent="-241539">
              <a:buAutoNum type="arabicParenR"/>
            </a:pPr>
            <a:r>
              <a:rPr lang="en-GB" dirty="0"/>
              <a:t>https://newbury-college.ac.uk/</a:t>
            </a:r>
          </a:p>
          <a:p>
            <a:pPr marL="241539" indent="-241539">
              <a:buAutoNum type="arabicParenR"/>
            </a:pPr>
            <a:r>
              <a:rPr lang="en-GB" dirty="0"/>
              <a:t>https://ranelagh.bonitas.org.uk/</a:t>
            </a:r>
          </a:p>
          <a:p>
            <a:pPr marL="241539" indent="-241539">
              <a:buAutoNum type="arabicParenR"/>
            </a:pPr>
            <a:r>
              <a:rPr lang="en-GB" dirty="0"/>
              <a:t>https://www.utcreading.co.uk/</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17</a:t>
            </a:fld>
            <a:endParaRPr lang="en-GB"/>
          </a:p>
        </p:txBody>
      </p:sp>
    </p:spTree>
    <p:extLst>
      <p:ext uri="{BB962C8B-B14F-4D97-AF65-F5344CB8AC3E}">
        <p14:creationId xmlns:p14="http://schemas.microsoft.com/office/powerpoint/2010/main" val="34994588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https://www.xtrac.com/</a:t>
            </a:r>
          </a:p>
          <a:p>
            <a:pPr marL="241539" indent="-241539">
              <a:buAutoNum type="arabicParenR"/>
            </a:pPr>
            <a:r>
              <a:rPr lang="en-GB" dirty="0"/>
              <a:t>https://www.morganadvancedmaterials.com/</a:t>
            </a:r>
          </a:p>
          <a:p>
            <a:pPr marL="241539" indent="-241539">
              <a:buAutoNum type="arabicParenR"/>
            </a:pPr>
            <a:r>
              <a:rPr lang="en-GB" dirty="0"/>
              <a:t>https://www.ucb.com/</a:t>
            </a:r>
          </a:p>
          <a:p>
            <a:pPr marL="241539" indent="-241539">
              <a:buAutoNum type="arabicParenR"/>
            </a:pPr>
            <a:r>
              <a:rPr lang="en-GB" dirty="0"/>
              <a:t>https://www.3m.com/</a:t>
            </a:r>
          </a:p>
          <a:p>
            <a:pPr marL="241539" indent="-241539">
              <a:buAutoNum type="arabicParenR"/>
            </a:pPr>
            <a:r>
              <a:rPr lang="en-GB" dirty="0"/>
              <a:t>https://www.gsk.com/en-gb/home/</a:t>
            </a:r>
          </a:p>
          <a:p>
            <a:pPr marL="241539" indent="-241539">
              <a:buAutoNum type="arabicParenR"/>
            </a:pPr>
            <a:r>
              <a:rPr lang="en-GB" dirty="0"/>
              <a:t>https://www.covance.com/</a:t>
            </a:r>
          </a:p>
          <a:p>
            <a:pPr marL="241539" indent="-241539">
              <a:buAutoNum type="arabicParenR"/>
            </a:pPr>
            <a:r>
              <a:rPr lang="en-GB" dirty="0"/>
              <a:t>https://www.lonza.com/</a:t>
            </a:r>
          </a:p>
          <a:p>
            <a:pPr marL="241539" indent="-241539">
              <a:buAutoNum type="arabicParenR"/>
            </a:pPr>
            <a:r>
              <a:rPr lang="en-GB" dirty="0"/>
              <a:t>https://www.awe.co.uk/</a:t>
            </a:r>
          </a:p>
          <a:p>
            <a:pPr marL="241539" indent="-241539">
              <a:buAutoNum type="arabicParenR"/>
            </a:pPr>
            <a:r>
              <a:rPr lang="en-GB" dirty="0"/>
              <a:t>https://www.stantec.com/uk</a:t>
            </a:r>
          </a:p>
          <a:p>
            <a:pPr marL="241539" indent="-241539">
              <a:buAutoNum type="arabicParenR"/>
            </a:pPr>
            <a:r>
              <a:rPr lang="en-GB" dirty="0"/>
              <a:t>https://www.stryker.com/</a:t>
            </a:r>
          </a:p>
          <a:p>
            <a:pPr marL="241539" indent="-241539">
              <a:buAutoNum type="arabicParenR"/>
            </a:pPr>
            <a:r>
              <a:rPr lang="en-GB" dirty="0"/>
              <a:t>https://www.thalesgroup.com/en</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18</a:t>
            </a:fld>
            <a:endParaRPr lang="en-GB"/>
          </a:p>
        </p:txBody>
      </p:sp>
    </p:spTree>
    <p:extLst>
      <p:ext uri="{BB962C8B-B14F-4D97-AF65-F5344CB8AC3E}">
        <p14:creationId xmlns:p14="http://schemas.microsoft.com/office/powerpoint/2010/main" val="29220861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https://www.heathcareers.nhs.uk/</a:t>
            </a:r>
          </a:p>
          <a:p>
            <a:pPr marL="241539" indent="-241539">
              <a:buAutoNum type="arabicParenR"/>
            </a:pPr>
            <a:r>
              <a:rPr lang="en-GB" dirty="0"/>
              <a:t>https://www.berkshirehealthcare.nhs.uk/</a:t>
            </a:r>
          </a:p>
          <a:p>
            <a:pPr marL="241539" indent="-241539">
              <a:buAutoNum type="arabicParenR"/>
            </a:pPr>
            <a:r>
              <a:rPr lang="en-GB" dirty="0"/>
              <a:t>https://www.bmihealthcare.co.uk/</a:t>
            </a:r>
          </a:p>
          <a:p>
            <a:pPr marL="241539" indent="-241539">
              <a:buAutoNum type="arabicParenR"/>
            </a:pPr>
            <a:r>
              <a:rPr lang="en-GB" dirty="0"/>
              <a:t>https://www.voyagecare.com/</a:t>
            </a:r>
          </a:p>
          <a:p>
            <a:pPr marL="241539" indent="-241539">
              <a:buAutoNum type="arabicParenR"/>
            </a:pPr>
            <a:r>
              <a:rPr lang="en-GB" dirty="0"/>
              <a:t>https://www.newcrosshealthcare.com/</a:t>
            </a:r>
          </a:p>
          <a:p>
            <a:pPr marL="241539" indent="-241539">
              <a:buAutoNum type="arabicParenR"/>
            </a:pPr>
            <a:r>
              <a:rPr lang="en-GB" dirty="0"/>
              <a:t>https://www.slough.gov.uk/</a:t>
            </a:r>
          </a:p>
          <a:p>
            <a:pPr marL="241539" indent="-241539">
              <a:buAutoNum type="arabicParenR"/>
            </a:pPr>
            <a:r>
              <a:rPr lang="en-GB" dirty="0"/>
              <a:t>https://www.sunrise-care.co.uk/</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19</a:t>
            </a:fld>
            <a:endParaRPr lang="en-GB"/>
          </a:p>
        </p:txBody>
      </p:sp>
    </p:spTree>
    <p:extLst>
      <p:ext uri="{BB962C8B-B14F-4D97-AF65-F5344CB8AC3E}">
        <p14:creationId xmlns:p14="http://schemas.microsoft.com/office/powerpoint/2010/main" val="32035886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https://saints.co.uk/</a:t>
            </a:r>
          </a:p>
          <a:p>
            <a:pPr marL="241539" indent="-241539">
              <a:buAutoNum type="arabicParenR"/>
            </a:pPr>
            <a:r>
              <a:rPr lang="en-GB" dirty="0"/>
              <a:t>https://www.ups.com/gb/en/Home.page</a:t>
            </a:r>
          </a:p>
          <a:p>
            <a:pPr marL="241539" indent="-241539">
              <a:buAutoNum type="arabicParenR"/>
            </a:pPr>
            <a:r>
              <a:rPr lang="en-GB" dirty="0"/>
              <a:t>https://www.waitrose.com/</a:t>
            </a:r>
          </a:p>
          <a:p>
            <a:pPr marL="241539" indent="-241539">
              <a:buAutoNum type="arabicParenR"/>
            </a:pPr>
            <a:r>
              <a:rPr lang="en-GB" dirty="0"/>
              <a:t>https://home.kuehne-nagel.com/</a:t>
            </a:r>
          </a:p>
          <a:p>
            <a:pPr marL="241539" indent="-241539">
              <a:buAutoNum type="arabicParenR"/>
            </a:pPr>
            <a:r>
              <a:rPr lang="en-GB" dirty="0"/>
              <a:t>https://www.royalmail.com/</a:t>
            </a:r>
          </a:p>
          <a:p>
            <a:pPr marL="241539" indent="-241539">
              <a:buAutoNum type="arabicParenR"/>
            </a:pPr>
            <a:r>
              <a:rPr lang="en-GB" dirty="0"/>
              <a:t>https://www.amazon.co.uk/</a:t>
            </a:r>
          </a:p>
          <a:p>
            <a:pPr marL="241539" indent="-241539">
              <a:buAutoNum type="arabicParenR"/>
            </a:pPr>
            <a:r>
              <a:rPr lang="en-GB" dirty="0"/>
              <a:t>https://www.bidfood.co.uk/</a:t>
            </a:r>
          </a:p>
          <a:p>
            <a:pPr marL="241539" indent="-241539">
              <a:buAutoNum type="arabicParenR"/>
            </a:pPr>
            <a:r>
              <a:rPr lang="en-GB" dirty="0"/>
              <a:t>https://www.argos.co.uk/</a:t>
            </a:r>
          </a:p>
          <a:p>
            <a:pPr marL="241539" indent="-241539">
              <a:buAutoNum type="arabicParenR"/>
            </a:pPr>
            <a:r>
              <a:rPr lang="en-GB" dirty="0"/>
              <a:t>https://www.brake.co.uk/</a:t>
            </a:r>
          </a:p>
          <a:p>
            <a:pPr marL="241539" indent="-241539">
              <a:buAutoNum type="arabicParenR"/>
            </a:pPr>
            <a:r>
              <a:rPr lang="en-GB" dirty="0"/>
              <a:t>https://www.dhl.com/en/express.html</a:t>
            </a:r>
          </a:p>
          <a:p>
            <a:pPr marL="241539" indent="-241539">
              <a:buAutoNum type="arabicParenR"/>
            </a:pPr>
            <a:r>
              <a:rPr lang="en-GB" dirty="0"/>
              <a:t>https://www.westcoast.co.uk/</a:t>
            </a:r>
          </a:p>
          <a:p>
            <a:pPr marL="241539" indent="-241539">
              <a:buAutoNum type="arabicParenR"/>
            </a:pPr>
            <a:r>
              <a:rPr lang="en-GB" dirty="0"/>
              <a:t>https://www.harrods.com/en-gb/</a:t>
            </a:r>
          </a:p>
          <a:p>
            <a:pPr marL="241539" indent="-241539">
              <a:buAutoNum type="arabicParenR"/>
            </a:pPr>
            <a:r>
              <a:rPr lang="en-GB" dirty="0"/>
              <a:t>https://www.ricogroup.global/</a:t>
            </a:r>
          </a:p>
          <a:p>
            <a:pPr marL="241539" indent="-241539">
              <a:buAutoNum type="arabicParenR"/>
            </a:pPr>
            <a:r>
              <a:rPr lang="en-GB" dirty="0"/>
              <a:t>https://www.tesco.com/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20</a:t>
            </a:fld>
            <a:endParaRPr lang="en-GB"/>
          </a:p>
        </p:txBody>
      </p:sp>
    </p:spTree>
    <p:extLst>
      <p:ext uri="{BB962C8B-B14F-4D97-AF65-F5344CB8AC3E}">
        <p14:creationId xmlns:p14="http://schemas.microsoft.com/office/powerpoint/2010/main" val="55988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28600" indent="-228600">
              <a:buAutoNum type="arabicParenR"/>
            </a:pPr>
            <a:r>
              <a:rPr lang="en-GB" dirty="0"/>
              <a:t>https://www.thecdi.net/New-Career-Development-Framework</a:t>
            </a:r>
          </a:p>
          <a:p>
            <a:pPr marL="228600" indent="-228600">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2</a:t>
            </a:fld>
            <a:endParaRPr lang="en-GB"/>
          </a:p>
        </p:txBody>
      </p:sp>
    </p:spTree>
    <p:extLst>
      <p:ext uri="{BB962C8B-B14F-4D97-AF65-F5344CB8AC3E}">
        <p14:creationId xmlns:p14="http://schemas.microsoft.com/office/powerpoint/2010/main" val="1340662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41539" indent="-241539">
              <a:buAutoNum type="arabicParenR"/>
            </a:pPr>
            <a:r>
              <a:rPr lang="en-GB" b="0" dirty="0"/>
              <a:t>https://www.berkshireopportunities.co.uk/</a:t>
            </a:r>
          </a:p>
          <a:p>
            <a:pPr marL="241539" indent="-241539">
              <a:buAutoNum type="arabicParenR"/>
            </a:pPr>
            <a:r>
              <a:rPr lang="en-GB" b="0" dirty="0"/>
              <a:t>https://dictionary.cambridge.org/dictionary/english/sector</a:t>
            </a:r>
          </a:p>
          <a:p>
            <a:pPr marL="241539" indent="-241539">
              <a:buAutoNum type="arabicParenR"/>
            </a:pPr>
            <a:r>
              <a:rPr lang="en-GB" b="0" dirty="0"/>
              <a:t>https://dictionary.cambridge.org/dictionary/english/employability</a:t>
            </a:r>
          </a:p>
          <a:p>
            <a:pPr marL="241539" indent="-241539">
              <a:buAutoNum type="arabicParenR"/>
            </a:pPr>
            <a:r>
              <a:rPr lang="en-GB" dirty="0"/>
              <a:t>https://dictionary.cambridge.org/dictionary/english/career</a:t>
            </a:r>
          </a:p>
          <a:p>
            <a:pPr marL="241539" indent="-241539">
              <a:buAutoNum type="arabicParenR"/>
            </a:pPr>
            <a:r>
              <a:rPr lang="en-GB" dirty="0"/>
              <a:t>https://dictionary.cambridge.org/dictionary/english/labour-market</a:t>
            </a:r>
          </a:p>
          <a:p>
            <a:pPr marL="241539" indent="-241539">
              <a:buAutoNum type="arabicParenR"/>
            </a:pPr>
            <a:endParaRPr lang="en-GB" dirty="0"/>
          </a:p>
          <a:p>
            <a:pPr marL="241539" indent="-241539">
              <a:buAutoNum type="arabicParenR"/>
            </a:pPr>
            <a:endParaRPr lang="en-GB" dirty="0"/>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3</a:t>
            </a:fld>
            <a:endParaRPr lang="en-GB"/>
          </a:p>
        </p:txBody>
      </p:sp>
    </p:spTree>
    <p:extLst>
      <p:ext uri="{BB962C8B-B14F-4D97-AF65-F5344CB8AC3E}">
        <p14:creationId xmlns:p14="http://schemas.microsoft.com/office/powerpoint/2010/main" val="28979947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55210" indent="-255210">
              <a:buAutoNum type="arabicParenR"/>
            </a:pPr>
            <a:r>
              <a:rPr lang="en-GB" b="0" dirty="0"/>
              <a:t>https://www.berkshireopportunities.co.uk/</a:t>
            </a:r>
          </a:p>
          <a:p>
            <a:pPr marL="255210" indent="-255210">
              <a:buAutoNum type="arabicParenR"/>
            </a:pPr>
            <a:r>
              <a:rPr lang="en-GB" b="0" dirty="0"/>
              <a:t>https://www.tvbintelligence.co.uk/people </a:t>
            </a:r>
            <a:r>
              <a:rPr lang="en-GB" b="1" dirty="0"/>
              <a:t> </a:t>
            </a:r>
          </a:p>
          <a:p>
            <a:pPr marL="255210" indent="-255210">
              <a:buAutoNum type="arabicParenR"/>
            </a:pPr>
            <a:r>
              <a:rPr lang="en-GB" b="0" dirty="0"/>
              <a:t>http://www.thamesvalleyberkshire.co.uk/schools</a:t>
            </a:r>
          </a:p>
          <a:p>
            <a:pPr marL="255210" indent="-255210">
              <a:buAutoNum type="arabicParenR"/>
            </a:pPr>
            <a:endParaRPr lang="en-GB" b="1" dirty="0"/>
          </a:p>
          <a:p>
            <a:pPr marL="255210" indent="-255210">
              <a:buAutoNum type="arabicParenR"/>
            </a:pPr>
            <a:endParaRPr lang="en-GB" b="1" dirty="0"/>
          </a:p>
          <a:p>
            <a:pPr marL="255210" indent="-255210">
              <a:buAutoNum type="arabicParenR"/>
            </a:pPr>
            <a:endParaRPr lang="en-GB" b="0" dirty="0"/>
          </a:p>
        </p:txBody>
      </p:sp>
      <p:sp>
        <p:nvSpPr>
          <p:cNvPr id="4" name="Slide Number Placeholder 3"/>
          <p:cNvSpPr>
            <a:spLocks noGrp="1"/>
          </p:cNvSpPr>
          <p:nvPr>
            <p:ph type="sldNum" sz="quarter" idx="5"/>
          </p:nvPr>
        </p:nvSpPr>
        <p:spPr/>
        <p:txBody>
          <a:bodyPr/>
          <a:lstStyle/>
          <a:p>
            <a:fld id="{30E7A800-59B0-4B9A-9AA6-4437779AFB33}" type="slidenum">
              <a:rPr lang="en-GB" smtClean="0"/>
              <a:t>4</a:t>
            </a:fld>
            <a:endParaRPr lang="en-GB"/>
          </a:p>
        </p:txBody>
      </p:sp>
    </p:spTree>
    <p:extLst>
      <p:ext uri="{BB962C8B-B14F-4D97-AF65-F5344CB8AC3E}">
        <p14:creationId xmlns:p14="http://schemas.microsoft.com/office/powerpoint/2010/main" val="45861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Teacher’s Note: </a:t>
            </a:r>
            <a:r>
              <a:rPr lang="en-GB" dirty="0"/>
              <a:t>Click on the pink images to link to explore the sectors on a recruitment drive. </a:t>
            </a:r>
          </a:p>
          <a:p>
            <a:endParaRPr lang="en-GB" b="1" dirty="0"/>
          </a:p>
          <a:p>
            <a:r>
              <a:rPr lang="en-GB" b="1" dirty="0"/>
              <a:t>References:</a:t>
            </a:r>
          </a:p>
          <a:p>
            <a:pPr marL="255210" indent="-255210">
              <a:buAutoNum type="arabicParenR"/>
            </a:pPr>
            <a:r>
              <a:rPr lang="en-GB" dirty="0"/>
              <a:t>https://www.berkshireopportunities.co.uk/advice/explore-job-sectors/job-sectors/sectors-recruiting-now/priority-sectors/digital-technology/</a:t>
            </a:r>
          </a:p>
          <a:p>
            <a:pPr marL="255210" indent="-255210">
              <a:buAutoNum type="arabicParenR"/>
            </a:pPr>
            <a:r>
              <a:rPr lang="en-GB" dirty="0"/>
              <a:t>https://www.berkshireopportunities.co.uk/advice/explore-job-sectors/job-sectors/sectors-recruiting-now/priority-sectors/health-and-care/</a:t>
            </a:r>
          </a:p>
          <a:p>
            <a:pPr marL="255210" indent="-255210">
              <a:buAutoNum type="arabicParenR"/>
            </a:pPr>
            <a:r>
              <a:rPr lang="en-GB" dirty="0"/>
              <a:t>https://www.berkshireopportunities.co.uk/advice/explore-job-sectors/job-sectors/sectors-recruiting-now/priority-sectors/life-sciences/</a:t>
            </a:r>
          </a:p>
          <a:p>
            <a:pPr marL="255210" indent="-255210">
              <a:buAutoNum type="arabicParenR"/>
            </a:pPr>
            <a:r>
              <a:rPr lang="en-GB" dirty="0"/>
              <a:t>https://www.berkshireopportunities.co.uk/advice/explore-job-sectors/job-sectors/sectors-recruiting-now/priority-sectors/business-and-finance/</a:t>
            </a:r>
          </a:p>
        </p:txBody>
      </p:sp>
      <p:sp>
        <p:nvSpPr>
          <p:cNvPr id="4" name="Slide Number Placeholder 3"/>
          <p:cNvSpPr>
            <a:spLocks noGrp="1"/>
          </p:cNvSpPr>
          <p:nvPr>
            <p:ph type="sldNum" sz="quarter" idx="5"/>
          </p:nvPr>
        </p:nvSpPr>
        <p:spPr/>
        <p:txBody>
          <a:bodyPr/>
          <a:lstStyle/>
          <a:p>
            <a:fld id="{30E7A800-59B0-4B9A-9AA6-4437779AFB33}" type="slidenum">
              <a:rPr lang="en-GB" smtClean="0"/>
              <a:t>5</a:t>
            </a:fld>
            <a:endParaRPr lang="en-GB"/>
          </a:p>
        </p:txBody>
      </p:sp>
    </p:spTree>
    <p:extLst>
      <p:ext uri="{BB962C8B-B14F-4D97-AF65-F5344CB8AC3E}">
        <p14:creationId xmlns:p14="http://schemas.microsoft.com/office/powerpoint/2010/main" val="24891234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28600" indent="-228600">
              <a:buAutoNum type="arabicParenR"/>
            </a:pPr>
            <a:r>
              <a:rPr lang="en-GB" dirty="0"/>
              <a:t>https://assets.publishing.service.gov.uk/</a:t>
            </a:r>
          </a:p>
          <a:p>
            <a:pPr marL="228600" indent="-228600">
              <a:buAutoNum type="arabicParenR"/>
            </a:pPr>
            <a:endParaRPr lang="en-GB" dirty="0"/>
          </a:p>
          <a:p>
            <a:pPr marL="0" indent="0">
              <a:buNone/>
            </a:pPr>
            <a:r>
              <a:rPr lang="en-GB" b="1" dirty="0"/>
              <a:t>Images: </a:t>
            </a:r>
          </a:p>
          <a:p>
            <a:pPr marL="228600" indent="-228600">
              <a:buAutoNum type="arabicParenR"/>
            </a:pPr>
            <a:r>
              <a:rPr lang="en-GB" b="0" dirty="0"/>
              <a:t>Icons8</a:t>
            </a:r>
          </a:p>
          <a:p>
            <a:pPr marL="228600" indent="-228600">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6</a:t>
            </a:fld>
            <a:endParaRPr lang="en-GB"/>
          </a:p>
        </p:txBody>
      </p:sp>
    </p:spTree>
    <p:extLst>
      <p:ext uri="{BB962C8B-B14F-4D97-AF65-F5344CB8AC3E}">
        <p14:creationId xmlns:p14="http://schemas.microsoft.com/office/powerpoint/2010/main" val="24472815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28600" indent="-228600">
              <a:buAutoNum type="arabicParenR"/>
            </a:pPr>
            <a:r>
              <a:rPr lang="en-GB" dirty="0"/>
              <a:t>Starting out – The Berkshire Careers Guide</a:t>
            </a:r>
          </a:p>
          <a:p>
            <a:pPr marL="228600" indent="-228600">
              <a:buAutoNum type="arabicParenR"/>
            </a:pPr>
            <a:endParaRPr lang="en-GB" dirty="0"/>
          </a:p>
          <a:p>
            <a:pPr marL="0" indent="0">
              <a:buNone/>
            </a:pPr>
            <a:r>
              <a:rPr lang="en-GB" b="1" dirty="0"/>
              <a:t>Images:</a:t>
            </a:r>
          </a:p>
          <a:p>
            <a:pPr marL="228600" indent="-228600">
              <a:buAutoNum type="arabicParenR"/>
            </a:pPr>
            <a:r>
              <a:rPr lang="en-GB" dirty="0"/>
              <a:t>Starting out – The Berkshire Careers Guide </a:t>
            </a:r>
          </a:p>
          <a:p>
            <a:pPr marL="228600" indent="-228600">
              <a:buAutoNum type="arabicParenR"/>
            </a:pPr>
            <a:r>
              <a:rPr lang="en-GB" dirty="0"/>
              <a:t>Icons8</a:t>
            </a:r>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7</a:t>
            </a:fld>
            <a:endParaRPr lang="en-GB"/>
          </a:p>
        </p:txBody>
      </p:sp>
    </p:spTree>
    <p:extLst>
      <p:ext uri="{BB962C8B-B14F-4D97-AF65-F5344CB8AC3E}">
        <p14:creationId xmlns:p14="http://schemas.microsoft.com/office/powerpoint/2010/main" val="931213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en-GB" b="0" dirty="0"/>
              <a:t>https://www.prospects.ac.uk/careers-advice/getting-a-job/skills-shortages-and-covid-19</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en-GB" b="0" dirty="0"/>
              <a:t>https://dictionary.cambridge.org/dictionary/english/soft-skills</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a:t>1) Icons8</a:t>
            </a:r>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8</a:t>
            </a:fld>
            <a:endParaRPr lang="en-GB"/>
          </a:p>
        </p:txBody>
      </p:sp>
    </p:spTree>
    <p:extLst>
      <p:ext uri="{BB962C8B-B14F-4D97-AF65-F5344CB8AC3E}">
        <p14:creationId xmlns:p14="http://schemas.microsoft.com/office/powerpoint/2010/main" val="29310534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en-GB" b="0" dirty="0"/>
              <a:t>https://www.prospects.ac.uk/careers-advice/getting-a-job/skills-shortages-and-covid-19</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dirty="0"/>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a:t>1) Icons8</a:t>
            </a:r>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9</a:t>
            </a:fld>
            <a:endParaRPr lang="en-GB"/>
          </a:p>
        </p:txBody>
      </p:sp>
    </p:spTree>
    <p:extLst>
      <p:ext uri="{BB962C8B-B14F-4D97-AF65-F5344CB8AC3E}">
        <p14:creationId xmlns:p14="http://schemas.microsoft.com/office/powerpoint/2010/main" val="24243411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3431553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700357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81765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658331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347719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417378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8231D5A-9BDD-4AA7-9943-260070415E67}" type="datetimeFigureOut">
              <a:rPr lang="en-GB" smtClean="0"/>
              <a:t>28/06/2021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692873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231D5A-9BDD-4AA7-9943-260070415E67}" type="datetimeFigureOut">
              <a:rPr lang="en-GB" smtClean="0"/>
              <a:t>28/06/2021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578299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231D5A-9BDD-4AA7-9943-260070415E67}" type="datetimeFigureOut">
              <a:rPr lang="en-GB" smtClean="0"/>
              <a:t>28/06/2021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40047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771795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968831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355792">
                <a:alpha val="66000"/>
              </a:srgb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231D5A-9BDD-4AA7-9943-260070415E67}" type="datetimeFigureOut">
              <a:rPr lang="en-GB" smtClean="0"/>
              <a:t>28/06/2021</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0E2B6-506B-43FC-969D-842867C05886}" type="slidenum">
              <a:rPr lang="en-GB" smtClean="0"/>
              <a:t>‹#›</a:t>
            </a:fld>
            <a:endParaRPr lang="en-GB"/>
          </a:p>
        </p:txBody>
      </p:sp>
    </p:spTree>
    <p:extLst>
      <p:ext uri="{BB962C8B-B14F-4D97-AF65-F5344CB8AC3E}">
        <p14:creationId xmlns:p14="http://schemas.microsoft.com/office/powerpoint/2010/main" val="22485207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59.png"/><Relationship Id="rId3" Type="http://schemas.openxmlformats.org/officeDocument/2006/relationships/image" Target="../media/image53.png"/><Relationship Id="rId7" Type="http://schemas.openxmlformats.org/officeDocument/2006/relationships/image" Target="../media/image63.png"/><Relationship Id="rId12" Type="http://schemas.openxmlformats.org/officeDocument/2006/relationships/image" Target="../media/image68.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62.png"/><Relationship Id="rId11" Type="http://schemas.openxmlformats.org/officeDocument/2006/relationships/image" Target="../media/image67.jpeg"/><Relationship Id="rId5" Type="http://schemas.openxmlformats.org/officeDocument/2006/relationships/image" Target="../media/image61.png"/><Relationship Id="rId10" Type="http://schemas.openxmlformats.org/officeDocument/2006/relationships/image" Target="../media/image66.png"/><Relationship Id="rId4" Type="http://schemas.openxmlformats.org/officeDocument/2006/relationships/image" Target="../media/image54.svg"/><Relationship Id="rId9" Type="http://schemas.openxmlformats.org/officeDocument/2006/relationships/image" Target="../media/image65.png"/></Relationships>
</file>

<file path=ppt/slides/_rels/slide11.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72.svg"/><Relationship Id="rId5" Type="http://schemas.openxmlformats.org/officeDocument/2006/relationships/image" Target="../media/image71.png"/><Relationship Id="rId4" Type="http://schemas.openxmlformats.org/officeDocument/2006/relationships/image" Target="../media/image70.svg"/><Relationship Id="rId9" Type="http://schemas.openxmlformats.org/officeDocument/2006/relationships/image" Target="../media/image2.png"/></Relationships>
</file>

<file path=ppt/slides/_rels/slide12.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75.png"/><Relationship Id="rId7" Type="http://schemas.openxmlformats.org/officeDocument/2006/relationships/hyperlink" Target="https://www.berkshireopportunities.co.uk/"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78.svg"/><Relationship Id="rId11" Type="http://schemas.openxmlformats.org/officeDocument/2006/relationships/image" Target="../media/image32.png"/><Relationship Id="rId5" Type="http://schemas.openxmlformats.org/officeDocument/2006/relationships/image" Target="../media/image77.png"/><Relationship Id="rId10" Type="http://schemas.openxmlformats.org/officeDocument/2006/relationships/image" Target="../media/image2.png"/><Relationship Id="rId4" Type="http://schemas.openxmlformats.org/officeDocument/2006/relationships/image" Target="../media/image76.svg"/><Relationship Id="rId9" Type="http://schemas.openxmlformats.org/officeDocument/2006/relationships/image" Target="../media/image79.png"/></Relationships>
</file>

<file path=ppt/slides/_rels/slide1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5.png"/><Relationship Id="rId7" Type="http://schemas.openxmlformats.org/officeDocument/2006/relationships/hyperlink" Target="https://www.berkshireopportunities.co.uk/"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78.svg"/><Relationship Id="rId5" Type="http://schemas.openxmlformats.org/officeDocument/2006/relationships/image" Target="../media/image77.png"/><Relationship Id="rId10" Type="http://schemas.openxmlformats.org/officeDocument/2006/relationships/image" Target="../media/image80.png"/><Relationship Id="rId4" Type="http://schemas.openxmlformats.org/officeDocument/2006/relationships/image" Target="../media/image76.svg"/><Relationship Id="rId9" Type="http://schemas.openxmlformats.org/officeDocument/2006/relationships/hyperlink" Target="http://www.thamesvalleyberkshire.co.uk/getfile/Starting%20Out%20-%20The%20Berkshire%20Careers%20Guide.pdf"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76.svg"/><Relationship Id="rId2" Type="http://schemas.openxmlformats.org/officeDocument/2006/relationships/image" Target="../media/image75.png"/><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78.svg"/><Relationship Id="rId4" Type="http://schemas.openxmlformats.org/officeDocument/2006/relationships/image" Target="../media/image77.png"/></Relationships>
</file>

<file path=ppt/slides/_rels/slide15.xml.rels><?xml version="1.0" encoding="UTF-8" standalone="yes"?>
<Relationships xmlns="http://schemas.openxmlformats.org/package/2006/relationships"><Relationship Id="rId8" Type="http://schemas.openxmlformats.org/officeDocument/2006/relationships/image" Target="../media/image81.png"/><Relationship Id="rId13" Type="http://schemas.openxmlformats.org/officeDocument/2006/relationships/hyperlink" Target="https://www.jacobs.com/" TargetMode="External"/><Relationship Id="rId18" Type="http://schemas.openxmlformats.org/officeDocument/2006/relationships/image" Target="../media/image86.png"/><Relationship Id="rId26" Type="http://schemas.openxmlformats.org/officeDocument/2006/relationships/image" Target="../media/image90.png"/><Relationship Id="rId3" Type="http://schemas.openxmlformats.org/officeDocument/2006/relationships/image" Target="../media/image75.png"/><Relationship Id="rId21" Type="http://schemas.openxmlformats.org/officeDocument/2006/relationships/hyperlink" Target="https://www.ngbailey.com/" TargetMode="External"/><Relationship Id="rId7" Type="http://schemas.openxmlformats.org/officeDocument/2006/relationships/hyperlink" Target="https://www.woodplc.com/" TargetMode="External"/><Relationship Id="rId12" Type="http://schemas.openxmlformats.org/officeDocument/2006/relationships/image" Target="../media/image83.png"/><Relationship Id="rId17" Type="http://schemas.openxmlformats.org/officeDocument/2006/relationships/hyperlink" Target="https://www.kier.co.uk/" TargetMode="External"/><Relationship Id="rId25" Type="http://schemas.openxmlformats.org/officeDocument/2006/relationships/hyperlink" Target="https://www.bsria.com/uk/" TargetMode="External"/><Relationship Id="rId2" Type="http://schemas.openxmlformats.org/officeDocument/2006/relationships/notesSlide" Target="../notesSlides/notesSlide14.xml"/><Relationship Id="rId16" Type="http://schemas.openxmlformats.org/officeDocument/2006/relationships/image" Target="../media/image85.png"/><Relationship Id="rId20" Type="http://schemas.openxmlformats.org/officeDocument/2006/relationships/image" Target="../media/image87.png"/><Relationship Id="rId1" Type="http://schemas.openxmlformats.org/officeDocument/2006/relationships/slideLayout" Target="../slideLayouts/slideLayout1.xml"/><Relationship Id="rId6" Type="http://schemas.openxmlformats.org/officeDocument/2006/relationships/image" Target="../media/image78.svg"/><Relationship Id="rId11" Type="http://schemas.openxmlformats.org/officeDocument/2006/relationships/hyperlink" Target="https://www.balfourbeatty.com/" TargetMode="External"/><Relationship Id="rId24" Type="http://schemas.openxmlformats.org/officeDocument/2006/relationships/image" Target="../media/image89.png"/><Relationship Id="rId5" Type="http://schemas.openxmlformats.org/officeDocument/2006/relationships/image" Target="../media/image77.png"/><Relationship Id="rId15" Type="http://schemas.openxmlformats.org/officeDocument/2006/relationships/hyperlink" Target="https://www.crestnicholson.com/" TargetMode="External"/><Relationship Id="rId23" Type="http://schemas.openxmlformats.org/officeDocument/2006/relationships/hyperlink" Target="https://www.francisconstruction.co.uk/" TargetMode="External"/><Relationship Id="rId10" Type="http://schemas.openxmlformats.org/officeDocument/2006/relationships/image" Target="../media/image82.png"/><Relationship Id="rId19" Type="http://schemas.openxmlformats.org/officeDocument/2006/relationships/hyperlink" Target="https://www.persimmonhomes.com/" TargetMode="External"/><Relationship Id="rId4" Type="http://schemas.openxmlformats.org/officeDocument/2006/relationships/image" Target="../media/image76.svg"/><Relationship Id="rId9" Type="http://schemas.openxmlformats.org/officeDocument/2006/relationships/hyperlink" Target="https://www.costain.com/" TargetMode="External"/><Relationship Id="rId14" Type="http://schemas.openxmlformats.org/officeDocument/2006/relationships/image" Target="../media/image84.png"/><Relationship Id="rId22" Type="http://schemas.openxmlformats.org/officeDocument/2006/relationships/image" Target="../media/image88.png"/><Relationship Id="rId27" Type="http://schemas.openxmlformats.org/officeDocument/2006/relationships/image" Target="../media/image2.png"/></Relationships>
</file>

<file path=ppt/slides/_rels/slide16.xml.rels><?xml version="1.0" encoding="UTF-8" standalone="yes"?>
<Relationships xmlns="http://schemas.openxmlformats.org/package/2006/relationships"><Relationship Id="rId8" Type="http://schemas.openxmlformats.org/officeDocument/2006/relationships/image" Target="../media/image91.png"/><Relationship Id="rId13" Type="http://schemas.openxmlformats.org/officeDocument/2006/relationships/hyperlink" Target="https://careers.microsoft.com/professionals/us/en/l-reading" TargetMode="External"/><Relationship Id="rId18" Type="http://schemas.openxmlformats.org/officeDocument/2006/relationships/image" Target="../media/image96.png"/><Relationship Id="rId26" Type="http://schemas.openxmlformats.org/officeDocument/2006/relationships/image" Target="../media/image100.png"/><Relationship Id="rId3" Type="http://schemas.openxmlformats.org/officeDocument/2006/relationships/image" Target="../media/image75.png"/><Relationship Id="rId21" Type="http://schemas.openxmlformats.org/officeDocument/2006/relationships/hyperlink" Target="https://www.blackducksoftware.com/" TargetMode="External"/><Relationship Id="rId7" Type="http://schemas.openxmlformats.org/officeDocument/2006/relationships/hyperlink" Target="https://www.broadcom.com/" TargetMode="External"/><Relationship Id="rId12" Type="http://schemas.openxmlformats.org/officeDocument/2006/relationships/image" Target="../media/image93.png"/><Relationship Id="rId17" Type="http://schemas.openxmlformats.org/officeDocument/2006/relationships/hyperlink" Target="https://mapr.com/try-mapr/" TargetMode="External"/><Relationship Id="rId25" Type="http://schemas.openxmlformats.org/officeDocument/2006/relationships/hyperlink" Target="https://www.visa.co.uk/" TargetMode="External"/><Relationship Id="rId2" Type="http://schemas.openxmlformats.org/officeDocument/2006/relationships/notesSlide" Target="../notesSlides/notesSlide15.xml"/><Relationship Id="rId16" Type="http://schemas.openxmlformats.org/officeDocument/2006/relationships/image" Target="../media/image95.png"/><Relationship Id="rId20" Type="http://schemas.openxmlformats.org/officeDocument/2006/relationships/image" Target="../media/image97.png"/><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78.svg"/><Relationship Id="rId11" Type="http://schemas.openxmlformats.org/officeDocument/2006/relationships/hyperlink" Target="https://userreplay.com/" TargetMode="External"/><Relationship Id="rId24" Type="http://schemas.openxmlformats.org/officeDocument/2006/relationships/image" Target="../media/image99.png"/><Relationship Id="rId5" Type="http://schemas.openxmlformats.org/officeDocument/2006/relationships/image" Target="../media/image77.png"/><Relationship Id="rId15" Type="http://schemas.openxmlformats.org/officeDocument/2006/relationships/hyperlink" Target="https://www.blackswan.com/" TargetMode="External"/><Relationship Id="rId23" Type="http://schemas.openxmlformats.org/officeDocument/2006/relationships/hyperlink" Target="https://www.heathcareers.nhs.uk/" TargetMode="External"/><Relationship Id="rId28" Type="http://schemas.openxmlformats.org/officeDocument/2006/relationships/image" Target="../media/image101.png"/><Relationship Id="rId10" Type="http://schemas.openxmlformats.org/officeDocument/2006/relationships/image" Target="../media/image92.png"/><Relationship Id="rId19" Type="http://schemas.openxmlformats.org/officeDocument/2006/relationships/hyperlink" Target="https://www.oneadvanced.com/" TargetMode="External"/><Relationship Id="rId4" Type="http://schemas.openxmlformats.org/officeDocument/2006/relationships/image" Target="../media/image76.svg"/><Relationship Id="rId9" Type="http://schemas.openxmlformats.org/officeDocument/2006/relationships/hyperlink" Target="https://www.vodafone.co.uk/" TargetMode="External"/><Relationship Id="rId14" Type="http://schemas.openxmlformats.org/officeDocument/2006/relationships/image" Target="../media/image94.png"/><Relationship Id="rId22" Type="http://schemas.openxmlformats.org/officeDocument/2006/relationships/image" Target="../media/image98.png"/><Relationship Id="rId27" Type="http://schemas.openxmlformats.org/officeDocument/2006/relationships/hyperlink" Target="https://www.o2.co.uk/" TargetMode="External"/></Relationships>
</file>

<file path=ppt/slides/_rels/slide17.xml.rels><?xml version="1.0" encoding="UTF-8" standalone="yes"?>
<Relationships xmlns="http://schemas.openxmlformats.org/package/2006/relationships"><Relationship Id="rId8" Type="http://schemas.openxmlformats.org/officeDocument/2006/relationships/image" Target="../media/image102.png"/><Relationship Id="rId13" Type="http://schemas.openxmlformats.org/officeDocument/2006/relationships/hyperlink" Target="https://www.bca.ac.uk/" TargetMode="External"/><Relationship Id="rId18" Type="http://schemas.openxmlformats.org/officeDocument/2006/relationships/hyperlink" Target="http://www.coxgreen.com/" TargetMode="External"/><Relationship Id="rId3" Type="http://schemas.openxmlformats.org/officeDocument/2006/relationships/image" Target="../media/image75.png"/><Relationship Id="rId21" Type="http://schemas.openxmlformats.org/officeDocument/2006/relationships/hyperlink" Target="https://www.utcreading.co.uk/" TargetMode="External"/><Relationship Id="rId7" Type="http://schemas.openxmlformats.org/officeDocument/2006/relationships/hyperlink" Target="https://www.reading.ac.uk/" TargetMode="External"/><Relationship Id="rId12" Type="http://schemas.openxmlformats.org/officeDocument/2006/relationships/image" Target="../media/image104.png"/><Relationship Id="rId17" Type="http://schemas.openxmlformats.org/officeDocument/2006/relationships/image" Target="../media/image107.png"/><Relationship Id="rId25" Type="http://schemas.openxmlformats.org/officeDocument/2006/relationships/image" Target="../media/image2.png"/><Relationship Id="rId2" Type="http://schemas.openxmlformats.org/officeDocument/2006/relationships/notesSlide" Target="../notesSlides/notesSlide16.xml"/><Relationship Id="rId16" Type="http://schemas.openxmlformats.org/officeDocument/2006/relationships/hyperlink" Target="https://www.windsor-forest.ac.uk/" TargetMode="External"/><Relationship Id="rId20" Type="http://schemas.openxmlformats.org/officeDocument/2006/relationships/image" Target="../media/image109.png"/><Relationship Id="rId1" Type="http://schemas.openxmlformats.org/officeDocument/2006/relationships/slideLayout" Target="../slideLayouts/slideLayout1.xml"/><Relationship Id="rId6" Type="http://schemas.openxmlformats.org/officeDocument/2006/relationships/image" Target="../media/image78.svg"/><Relationship Id="rId11" Type="http://schemas.openxmlformats.org/officeDocument/2006/relationships/hyperlink" Target="https://newbury-college.ac.uk/" TargetMode="External"/><Relationship Id="rId24" Type="http://schemas.openxmlformats.org/officeDocument/2006/relationships/image" Target="../media/image111.png"/><Relationship Id="rId5" Type="http://schemas.openxmlformats.org/officeDocument/2006/relationships/image" Target="../media/image77.png"/><Relationship Id="rId15" Type="http://schemas.openxmlformats.org/officeDocument/2006/relationships/image" Target="../media/image106.png"/><Relationship Id="rId23" Type="http://schemas.openxmlformats.org/officeDocument/2006/relationships/hyperlink" Target="https://ranelagh.bonitas.org.uk/" TargetMode="External"/><Relationship Id="rId10" Type="http://schemas.openxmlformats.org/officeDocument/2006/relationships/image" Target="../media/image103.png"/><Relationship Id="rId19" Type="http://schemas.openxmlformats.org/officeDocument/2006/relationships/image" Target="../media/image108.png"/><Relationship Id="rId4" Type="http://schemas.openxmlformats.org/officeDocument/2006/relationships/image" Target="../media/image76.svg"/><Relationship Id="rId9" Type="http://schemas.openxmlformats.org/officeDocument/2006/relationships/hyperlink" Target="https://bracknell.activatelearning.ac.uk/" TargetMode="External"/><Relationship Id="rId14" Type="http://schemas.openxmlformats.org/officeDocument/2006/relationships/image" Target="../media/image105.png"/><Relationship Id="rId22" Type="http://schemas.openxmlformats.org/officeDocument/2006/relationships/image" Target="../media/image110.png"/></Relationships>
</file>

<file path=ppt/slides/_rels/slide18.xml.rels><?xml version="1.0" encoding="UTF-8" standalone="yes"?>
<Relationships xmlns="http://schemas.openxmlformats.org/package/2006/relationships"><Relationship Id="rId8" Type="http://schemas.openxmlformats.org/officeDocument/2006/relationships/image" Target="../media/image112.png"/><Relationship Id="rId13" Type="http://schemas.openxmlformats.org/officeDocument/2006/relationships/hyperlink" Target="https://www.gsk.com/en-gb/home/" TargetMode="External"/><Relationship Id="rId18" Type="http://schemas.openxmlformats.org/officeDocument/2006/relationships/image" Target="../media/image117.png"/><Relationship Id="rId26" Type="http://schemas.openxmlformats.org/officeDocument/2006/relationships/image" Target="../media/image121.png"/><Relationship Id="rId3" Type="http://schemas.openxmlformats.org/officeDocument/2006/relationships/image" Target="../media/image75.png"/><Relationship Id="rId21" Type="http://schemas.openxmlformats.org/officeDocument/2006/relationships/hyperlink" Target="https://www.lonza.com/" TargetMode="External"/><Relationship Id="rId7" Type="http://schemas.openxmlformats.org/officeDocument/2006/relationships/hyperlink" Target="https://www.xtrac.com/" TargetMode="External"/><Relationship Id="rId12" Type="http://schemas.openxmlformats.org/officeDocument/2006/relationships/image" Target="../media/image114.png"/><Relationship Id="rId17" Type="http://schemas.openxmlformats.org/officeDocument/2006/relationships/hyperlink" Target="https://www.awe.co.uk/" TargetMode="External"/><Relationship Id="rId25" Type="http://schemas.openxmlformats.org/officeDocument/2006/relationships/hyperlink" Target="https://www.thalesgroup.com/en" TargetMode="External"/><Relationship Id="rId2" Type="http://schemas.openxmlformats.org/officeDocument/2006/relationships/notesSlide" Target="../notesSlides/notesSlide17.xml"/><Relationship Id="rId16" Type="http://schemas.openxmlformats.org/officeDocument/2006/relationships/image" Target="../media/image116.png"/><Relationship Id="rId20" Type="http://schemas.openxmlformats.org/officeDocument/2006/relationships/image" Target="../media/image118.png"/><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78.svg"/><Relationship Id="rId11" Type="http://schemas.openxmlformats.org/officeDocument/2006/relationships/hyperlink" Target="https://www.morganadvancedmaterials.com/" TargetMode="External"/><Relationship Id="rId24" Type="http://schemas.openxmlformats.org/officeDocument/2006/relationships/image" Target="../media/image120.png"/><Relationship Id="rId5" Type="http://schemas.openxmlformats.org/officeDocument/2006/relationships/image" Target="../media/image77.png"/><Relationship Id="rId15" Type="http://schemas.openxmlformats.org/officeDocument/2006/relationships/hyperlink" Target="https://www.covance.com/" TargetMode="External"/><Relationship Id="rId23" Type="http://schemas.openxmlformats.org/officeDocument/2006/relationships/hyperlink" Target="https://www.3m.com/" TargetMode="External"/><Relationship Id="rId28" Type="http://schemas.openxmlformats.org/officeDocument/2006/relationships/image" Target="../media/image122.png"/><Relationship Id="rId10" Type="http://schemas.openxmlformats.org/officeDocument/2006/relationships/image" Target="../media/image113.png"/><Relationship Id="rId19" Type="http://schemas.openxmlformats.org/officeDocument/2006/relationships/hyperlink" Target="https://www.ucb.com/" TargetMode="External"/><Relationship Id="rId4" Type="http://schemas.openxmlformats.org/officeDocument/2006/relationships/image" Target="../media/image76.svg"/><Relationship Id="rId9" Type="http://schemas.openxmlformats.org/officeDocument/2006/relationships/hyperlink" Target="https://www.stryker.com/" TargetMode="External"/><Relationship Id="rId14" Type="http://schemas.openxmlformats.org/officeDocument/2006/relationships/image" Target="../media/image115.png"/><Relationship Id="rId22" Type="http://schemas.openxmlformats.org/officeDocument/2006/relationships/image" Target="../media/image119.png"/><Relationship Id="rId27" Type="http://schemas.openxmlformats.org/officeDocument/2006/relationships/hyperlink" Target="https://www.stantec.com/uk"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123.png"/><Relationship Id="rId13" Type="http://schemas.openxmlformats.org/officeDocument/2006/relationships/hyperlink" Target="https://www.newcrosshealthcare.com/" TargetMode="External"/><Relationship Id="rId18" Type="http://schemas.openxmlformats.org/officeDocument/2006/relationships/image" Target="../media/image128.png"/><Relationship Id="rId3" Type="http://schemas.openxmlformats.org/officeDocument/2006/relationships/image" Target="../media/image75.png"/><Relationship Id="rId7" Type="http://schemas.openxmlformats.org/officeDocument/2006/relationships/hyperlink" Target="https://www.heathcareers.nhs.uk/" TargetMode="External"/><Relationship Id="rId12" Type="http://schemas.openxmlformats.org/officeDocument/2006/relationships/image" Target="../media/image125.png"/><Relationship Id="rId17" Type="http://schemas.openxmlformats.org/officeDocument/2006/relationships/hyperlink" Target="https://www.slough.gov.uk/" TargetMode="External"/><Relationship Id="rId2" Type="http://schemas.openxmlformats.org/officeDocument/2006/relationships/notesSlide" Target="../notesSlides/notesSlide18.xml"/><Relationship Id="rId16" Type="http://schemas.openxmlformats.org/officeDocument/2006/relationships/image" Target="../media/image127.png"/><Relationship Id="rId20" Type="http://schemas.openxmlformats.org/officeDocument/2006/relationships/image" Target="../media/image129.png"/><Relationship Id="rId1" Type="http://schemas.openxmlformats.org/officeDocument/2006/relationships/slideLayout" Target="../slideLayouts/slideLayout1.xml"/><Relationship Id="rId6" Type="http://schemas.openxmlformats.org/officeDocument/2006/relationships/image" Target="../media/image78.svg"/><Relationship Id="rId11" Type="http://schemas.openxmlformats.org/officeDocument/2006/relationships/hyperlink" Target="https://www.bmihealthcare.co.uk/" TargetMode="External"/><Relationship Id="rId5" Type="http://schemas.openxmlformats.org/officeDocument/2006/relationships/image" Target="../media/image77.png"/><Relationship Id="rId15" Type="http://schemas.openxmlformats.org/officeDocument/2006/relationships/hyperlink" Target="https://www.sunrise-care.co.uk/" TargetMode="External"/><Relationship Id="rId10" Type="http://schemas.openxmlformats.org/officeDocument/2006/relationships/image" Target="../media/image124.png"/><Relationship Id="rId19" Type="http://schemas.openxmlformats.org/officeDocument/2006/relationships/image" Target="../media/image2.png"/><Relationship Id="rId4" Type="http://schemas.openxmlformats.org/officeDocument/2006/relationships/image" Target="../media/image76.svg"/><Relationship Id="rId9" Type="http://schemas.openxmlformats.org/officeDocument/2006/relationships/hyperlink" Target="https://www.voyagecare.com/" TargetMode="External"/><Relationship Id="rId14" Type="http://schemas.openxmlformats.org/officeDocument/2006/relationships/image" Target="../media/image126.pn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20.xml.rels><?xml version="1.0" encoding="UTF-8" standalone="yes"?>
<Relationships xmlns="http://schemas.openxmlformats.org/package/2006/relationships"><Relationship Id="rId8" Type="http://schemas.openxmlformats.org/officeDocument/2006/relationships/image" Target="../media/image130.png"/><Relationship Id="rId13" Type="http://schemas.openxmlformats.org/officeDocument/2006/relationships/hyperlink" Target="https://www.bidfood.co.uk/" TargetMode="External"/><Relationship Id="rId18" Type="http://schemas.openxmlformats.org/officeDocument/2006/relationships/hyperlink" Target="https://www.ups.com/gb/en/Home.page" TargetMode="External"/><Relationship Id="rId26" Type="http://schemas.openxmlformats.org/officeDocument/2006/relationships/hyperlink" Target="https://www.harrods.com/en-gb/" TargetMode="External"/><Relationship Id="rId3" Type="http://schemas.openxmlformats.org/officeDocument/2006/relationships/image" Target="../media/image75.png"/><Relationship Id="rId21" Type="http://schemas.openxmlformats.org/officeDocument/2006/relationships/image" Target="../media/image137.png"/><Relationship Id="rId34" Type="http://schemas.openxmlformats.org/officeDocument/2006/relationships/hyperlink" Target="https://www.amazon.co.uk/" TargetMode="External"/><Relationship Id="rId7" Type="http://schemas.openxmlformats.org/officeDocument/2006/relationships/hyperlink" Target="https://www.royalmail.com/" TargetMode="External"/><Relationship Id="rId12" Type="http://schemas.openxmlformats.org/officeDocument/2006/relationships/image" Target="../media/image132.png"/><Relationship Id="rId17" Type="http://schemas.openxmlformats.org/officeDocument/2006/relationships/image" Target="../media/image135.png"/><Relationship Id="rId25" Type="http://schemas.openxmlformats.org/officeDocument/2006/relationships/image" Target="../media/image139.png"/><Relationship Id="rId33" Type="http://schemas.openxmlformats.org/officeDocument/2006/relationships/image" Target="../media/image143.png"/><Relationship Id="rId2" Type="http://schemas.openxmlformats.org/officeDocument/2006/relationships/notesSlide" Target="../notesSlides/notesSlide19.xml"/><Relationship Id="rId16" Type="http://schemas.openxmlformats.org/officeDocument/2006/relationships/hyperlink" Target="https://www.ricogroup.global/" TargetMode="External"/><Relationship Id="rId20" Type="http://schemas.openxmlformats.org/officeDocument/2006/relationships/hyperlink" Target="https://saints.co.uk/" TargetMode="External"/><Relationship Id="rId29" Type="http://schemas.openxmlformats.org/officeDocument/2006/relationships/image" Target="../media/image141.png"/><Relationship Id="rId1" Type="http://schemas.openxmlformats.org/officeDocument/2006/relationships/slideLayout" Target="../slideLayouts/slideLayout1.xml"/><Relationship Id="rId6" Type="http://schemas.openxmlformats.org/officeDocument/2006/relationships/image" Target="../media/image78.svg"/><Relationship Id="rId11" Type="http://schemas.openxmlformats.org/officeDocument/2006/relationships/hyperlink" Target="https://www.tesco.com/" TargetMode="External"/><Relationship Id="rId24" Type="http://schemas.openxmlformats.org/officeDocument/2006/relationships/hyperlink" Target="https://www.argos.co.uk/" TargetMode="External"/><Relationship Id="rId32" Type="http://schemas.openxmlformats.org/officeDocument/2006/relationships/hyperlink" Target="https://www.westcoast.co.uk/" TargetMode="External"/><Relationship Id="rId5" Type="http://schemas.openxmlformats.org/officeDocument/2006/relationships/image" Target="../media/image77.png"/><Relationship Id="rId15" Type="http://schemas.openxmlformats.org/officeDocument/2006/relationships/image" Target="../media/image134.png"/><Relationship Id="rId23" Type="http://schemas.openxmlformats.org/officeDocument/2006/relationships/image" Target="../media/image138.png"/><Relationship Id="rId28" Type="http://schemas.openxmlformats.org/officeDocument/2006/relationships/hyperlink" Target="https://www.waitrose.com/" TargetMode="External"/><Relationship Id="rId36" Type="http://schemas.openxmlformats.org/officeDocument/2006/relationships/image" Target="../media/image2.png"/><Relationship Id="rId10" Type="http://schemas.openxmlformats.org/officeDocument/2006/relationships/image" Target="../media/image131.png"/><Relationship Id="rId19" Type="http://schemas.openxmlformats.org/officeDocument/2006/relationships/image" Target="../media/image136.png"/><Relationship Id="rId31" Type="http://schemas.openxmlformats.org/officeDocument/2006/relationships/image" Target="../media/image142.png"/><Relationship Id="rId4" Type="http://schemas.openxmlformats.org/officeDocument/2006/relationships/image" Target="../media/image76.svg"/><Relationship Id="rId9" Type="http://schemas.openxmlformats.org/officeDocument/2006/relationships/hyperlink" Target="https://www.dhl.com/en/express.html" TargetMode="External"/><Relationship Id="rId14" Type="http://schemas.openxmlformats.org/officeDocument/2006/relationships/image" Target="../media/image133.png"/><Relationship Id="rId22" Type="http://schemas.openxmlformats.org/officeDocument/2006/relationships/hyperlink" Target="https://home.kuehne-nagel.com/" TargetMode="External"/><Relationship Id="rId27" Type="http://schemas.openxmlformats.org/officeDocument/2006/relationships/image" Target="../media/image140.png"/><Relationship Id="rId30" Type="http://schemas.openxmlformats.org/officeDocument/2006/relationships/hyperlink" Target="https://www.brake.co.uk/" TargetMode="External"/><Relationship Id="rId35" Type="http://schemas.openxmlformats.org/officeDocument/2006/relationships/image" Target="../media/image144.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image" Target="../media/image2.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svg"/><Relationship Id="rId9" Type="http://schemas.openxmlformats.org/officeDocument/2006/relationships/image" Target="../media/image17.png"/></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hyperlink" Target="https://www.berkshireopportunities.co.uk/advice/explore-job-sectors/job-sectors/sectors-recruiting-now/priority-sectors/life-sciences/" TargetMode="External"/><Relationship Id="rId3" Type="http://schemas.openxmlformats.org/officeDocument/2006/relationships/image" Target="../media/image19.png"/><Relationship Id="rId7" Type="http://schemas.openxmlformats.org/officeDocument/2006/relationships/hyperlink" Target="https://www.berkshireopportunities.co.uk/advice/explore-job-sectors/job-sectors/sectors-recruiting-now/priority-sectors/health-and-care/" TargetMode="External"/><Relationship Id="rId12"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2.svg"/><Relationship Id="rId11" Type="http://schemas.openxmlformats.org/officeDocument/2006/relationships/hyperlink" Target="https://www.berkshireopportunities.co.uk/advice/explore-job-sectors/job-sectors/sectors-recruiting-now/priority-sectors/business-and-finance/" TargetMode="External"/><Relationship Id="rId5" Type="http://schemas.openxmlformats.org/officeDocument/2006/relationships/image" Target="../media/image21.png"/><Relationship Id="rId15" Type="http://schemas.openxmlformats.org/officeDocument/2006/relationships/image" Target="../media/image2.png"/><Relationship Id="rId10" Type="http://schemas.openxmlformats.org/officeDocument/2006/relationships/image" Target="../media/image24.png"/><Relationship Id="rId4" Type="http://schemas.openxmlformats.org/officeDocument/2006/relationships/image" Target="../media/image20.svg"/><Relationship Id="rId9" Type="http://schemas.openxmlformats.org/officeDocument/2006/relationships/hyperlink" Target="https://www.berkshireopportunities.co.uk/advice/explore-job-sectors/job-sectors/sectors-recruiting-now/priority-sectors/digital-technology/" TargetMode="External"/><Relationship Id="rId14" Type="http://schemas.openxmlformats.org/officeDocument/2006/relationships/image" Target="../media/image26.png"/></Relationships>
</file>

<file path=ppt/slides/_rels/slide6.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2.png"/><Relationship Id="rId3" Type="http://schemas.openxmlformats.org/officeDocument/2006/relationships/image" Target="../media/image19.png"/><Relationship Id="rId7" Type="http://schemas.openxmlformats.org/officeDocument/2006/relationships/image" Target="../media/image27.png"/><Relationship Id="rId12"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2.svg"/><Relationship Id="rId11" Type="http://schemas.openxmlformats.org/officeDocument/2006/relationships/image" Target="../media/image31.png"/><Relationship Id="rId5" Type="http://schemas.openxmlformats.org/officeDocument/2006/relationships/image" Target="../media/image21.png"/><Relationship Id="rId10" Type="http://schemas.openxmlformats.org/officeDocument/2006/relationships/image" Target="../media/image30.png"/><Relationship Id="rId4" Type="http://schemas.openxmlformats.org/officeDocument/2006/relationships/image" Target="../media/image20.svg"/><Relationship Id="rId9" Type="http://schemas.openxmlformats.org/officeDocument/2006/relationships/image" Target="../media/image29.png"/></Relationships>
</file>

<file path=ppt/slides/_rels/slide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33.png"/><Relationship Id="rId7" Type="http://schemas.openxmlformats.org/officeDocument/2006/relationships/image" Target="../media/image37.emf"/><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6.svg"/><Relationship Id="rId11" Type="http://schemas.openxmlformats.org/officeDocument/2006/relationships/image" Target="../media/image2.png"/><Relationship Id="rId5" Type="http://schemas.openxmlformats.org/officeDocument/2006/relationships/image" Target="../media/image35.png"/><Relationship Id="rId10" Type="http://schemas.openxmlformats.org/officeDocument/2006/relationships/image" Target="../media/image39.png"/><Relationship Id="rId4" Type="http://schemas.openxmlformats.org/officeDocument/2006/relationships/image" Target="../media/image34.svg"/><Relationship Id="rId9" Type="http://schemas.openxmlformats.org/officeDocument/2006/relationships/image" Target="../media/image38.png"/></Relationships>
</file>

<file path=ppt/slides/_rels/slide8.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49.png"/><Relationship Id="rId3" Type="http://schemas.openxmlformats.org/officeDocument/2006/relationships/image" Target="../media/image40.png"/><Relationship Id="rId7" Type="http://schemas.openxmlformats.org/officeDocument/2006/relationships/image" Target="../media/image44.png"/><Relationship Id="rId12"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43.svg"/><Relationship Id="rId11" Type="http://schemas.openxmlformats.org/officeDocument/2006/relationships/image" Target="../media/image48.png"/><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41.svg"/><Relationship Id="rId9" Type="http://schemas.openxmlformats.org/officeDocument/2006/relationships/image" Target="../media/image46.png"/><Relationship Id="rId14" Type="http://schemas.openxmlformats.org/officeDocument/2006/relationships/image" Target="../media/image50.png"/></Relationships>
</file>

<file path=ppt/slides/_rels/slide9.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2.png"/><Relationship Id="rId3" Type="http://schemas.openxmlformats.org/officeDocument/2006/relationships/image" Target="../media/image51.png"/><Relationship Id="rId7" Type="http://schemas.openxmlformats.org/officeDocument/2006/relationships/image" Target="../media/image55.png"/><Relationship Id="rId12" Type="http://schemas.openxmlformats.org/officeDocument/2006/relationships/image" Target="../media/image60.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4.svg"/><Relationship Id="rId11" Type="http://schemas.openxmlformats.org/officeDocument/2006/relationships/image" Target="../media/image59.png"/><Relationship Id="rId5" Type="http://schemas.openxmlformats.org/officeDocument/2006/relationships/image" Target="../media/image53.png"/><Relationship Id="rId10" Type="http://schemas.openxmlformats.org/officeDocument/2006/relationships/image" Target="../media/image58.png"/><Relationship Id="rId4" Type="http://schemas.openxmlformats.org/officeDocument/2006/relationships/image" Target="../media/image52.svg"/><Relationship Id="rId9" Type="http://schemas.openxmlformats.org/officeDocument/2006/relationships/image" Target="../media/image5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15DCC5C-5EE2-4565-B10B-FFF7B03D19B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276987" y="5523721"/>
            <a:ext cx="2633747" cy="1068233"/>
          </a:xfrm>
          <a:prstGeom prst="rect">
            <a:avLst/>
          </a:prstGeom>
        </p:spPr>
      </p:pic>
      <p:sp>
        <p:nvSpPr>
          <p:cNvPr id="17" name="Title 1">
            <a:extLst>
              <a:ext uri="{FF2B5EF4-FFF2-40B4-BE49-F238E27FC236}">
                <a16:creationId xmlns:a16="http://schemas.microsoft.com/office/drawing/2014/main" id="{E5BFF442-03F1-4B69-AE86-EF313D03BA77}"/>
              </a:ext>
            </a:extLst>
          </p:cNvPr>
          <p:cNvSpPr txBox="1">
            <a:spLocks/>
          </p:cNvSpPr>
          <p:nvPr/>
        </p:nvSpPr>
        <p:spPr>
          <a:xfrm>
            <a:off x="594852" y="2365592"/>
            <a:ext cx="7954296" cy="1063408"/>
          </a:xfrm>
          <a:prstGeom prst="rect">
            <a:avLst/>
          </a:prstGeom>
        </p:spPr>
        <p:txBody>
          <a:bodyPr vert="horz" lIns="91440" tIns="45720" rIns="91440" bIns="45720" rtlCol="0" anchor="b">
            <a:normAutofit fontScale="9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600" dirty="0">
                <a:latin typeface="Century Gothic" panose="020B0502020202020204" pitchFamily="34" charset="0"/>
              </a:rPr>
              <a:t>Success starts here – Berkshire Careers  </a:t>
            </a:r>
          </a:p>
          <a:p>
            <a:r>
              <a:rPr lang="en-GB" sz="3600" dirty="0">
                <a:latin typeface="Century Gothic" panose="020B0502020202020204" pitchFamily="34" charset="0"/>
              </a:rPr>
              <a:t>Y7 Lesson:</a:t>
            </a:r>
          </a:p>
        </p:txBody>
      </p:sp>
      <p:sp>
        <p:nvSpPr>
          <p:cNvPr id="18" name="Title 1">
            <a:extLst>
              <a:ext uri="{FF2B5EF4-FFF2-40B4-BE49-F238E27FC236}">
                <a16:creationId xmlns:a16="http://schemas.microsoft.com/office/drawing/2014/main" id="{E4875949-FF70-40DF-B8A8-A7328CCECF31}"/>
              </a:ext>
            </a:extLst>
          </p:cNvPr>
          <p:cNvSpPr txBox="1">
            <a:spLocks/>
          </p:cNvSpPr>
          <p:nvPr/>
        </p:nvSpPr>
        <p:spPr>
          <a:xfrm>
            <a:off x="594852" y="3440450"/>
            <a:ext cx="7954296" cy="529917"/>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3600" kern="1200">
                <a:solidFill>
                  <a:schemeClr val="bg1"/>
                </a:solidFill>
                <a:latin typeface="Arial" panose="020B0604020202020204" pitchFamily="34" charset="0"/>
                <a:ea typeface="+mj-ea"/>
                <a:cs typeface="Arial" panose="020B0604020202020204" pitchFamily="34" charset="0"/>
              </a:defRPr>
            </a:lvl1pPr>
          </a:lstStyle>
          <a:p>
            <a:pPr algn="ctr"/>
            <a:r>
              <a:rPr lang="en-GB" sz="2000" i="1" dirty="0">
                <a:solidFill>
                  <a:schemeClr val="tx1"/>
                </a:solidFill>
                <a:latin typeface="Century Gothic" panose="020B0502020202020204" pitchFamily="34" charset="0"/>
              </a:rPr>
              <a:t>In association with VotesforSchools and The WOW Show  </a:t>
            </a:r>
            <a:endParaRPr lang="en-GB" i="1" dirty="0">
              <a:solidFill>
                <a:schemeClr val="tx1"/>
              </a:solidFill>
              <a:latin typeface="Century Gothic" panose="020B0502020202020204" pitchFamily="34" charset="0"/>
            </a:endParaRPr>
          </a:p>
        </p:txBody>
      </p:sp>
      <p:pic>
        <p:nvPicPr>
          <p:cNvPr id="1026" name="Picture 2" descr="Berkshire Opportunities logo">
            <a:extLst>
              <a:ext uri="{FF2B5EF4-FFF2-40B4-BE49-F238E27FC236}">
                <a16:creationId xmlns:a16="http://schemas.microsoft.com/office/drawing/2014/main" id="{CAD59E47-5D21-4844-B151-7ABC7F908248}"/>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41133" y="289513"/>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Welcome">
            <a:extLst>
              <a:ext uri="{FF2B5EF4-FFF2-40B4-BE49-F238E27FC236}">
                <a16:creationId xmlns:a16="http://schemas.microsoft.com/office/drawing/2014/main" id="{78329C1B-D55F-4577-8C24-3B9E5DD3DAB4}"/>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97987" y="5517928"/>
            <a:ext cx="2088013" cy="107402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areers Hub launched in Berkshire to improve opportunities for young people">
            <a:extLst>
              <a:ext uri="{FF2B5EF4-FFF2-40B4-BE49-F238E27FC236}">
                <a16:creationId xmlns:a16="http://schemas.microsoft.com/office/drawing/2014/main" id="{C14819BE-42A7-429A-AE84-0BE25E8BBDF9}"/>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661350" y="5523721"/>
            <a:ext cx="1066800" cy="1071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0871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Graphic 34" descr="Chat outline">
            <a:extLst>
              <a:ext uri="{FF2B5EF4-FFF2-40B4-BE49-F238E27FC236}">
                <a16:creationId xmlns:a16="http://schemas.microsoft.com/office/drawing/2014/main" id="{60779C82-78A2-4AB3-917F-699F03AE667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84522" y="109878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16" name="Rectangle: Rounded Corners 15">
            <a:extLst>
              <a:ext uri="{FF2B5EF4-FFF2-40B4-BE49-F238E27FC236}">
                <a16:creationId xmlns:a16="http://schemas.microsoft.com/office/drawing/2014/main" id="{8BD1F33C-3714-457F-BA90-3F692CFD09C0}"/>
              </a:ext>
            </a:extLst>
          </p:cNvPr>
          <p:cNvSpPr/>
          <p:nvPr/>
        </p:nvSpPr>
        <p:spPr>
          <a:xfrm>
            <a:off x="3562343" y="2507400"/>
            <a:ext cx="2811600" cy="1843200"/>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By far the </a:t>
            </a:r>
            <a:r>
              <a:rPr lang="en-GB" sz="1600" b="1" dirty="0">
                <a:solidFill>
                  <a:schemeClr val="tx1"/>
                </a:solidFill>
                <a:latin typeface="Century Gothic" panose="020B0502020202020204" pitchFamily="34" charset="0"/>
              </a:rPr>
              <a:t>main essential skill </a:t>
            </a:r>
            <a:r>
              <a:rPr lang="en-GB" sz="1600" dirty="0">
                <a:solidFill>
                  <a:schemeClr val="tx1"/>
                </a:solidFill>
                <a:latin typeface="Century Gothic" panose="020B0502020202020204" pitchFamily="34" charset="0"/>
              </a:rPr>
              <a:t>that employers in Berkshire (and in the rest of the </a:t>
            </a:r>
            <a:r>
              <a:rPr lang="en-GB" sz="1600" b="1" dirty="0">
                <a:solidFill>
                  <a:schemeClr val="tx1"/>
                </a:solidFill>
                <a:latin typeface="Century Gothic" panose="020B0502020202020204" pitchFamily="34" charset="0"/>
              </a:rPr>
              <a:t>country</a:t>
            </a:r>
            <a:r>
              <a:rPr lang="en-GB" sz="1600" dirty="0">
                <a:solidFill>
                  <a:schemeClr val="tx1"/>
                </a:solidFill>
                <a:latin typeface="Century Gothic" panose="020B0502020202020204" pitchFamily="34" charset="0"/>
              </a:rPr>
              <a:t>) are looking for is </a:t>
            </a:r>
            <a:r>
              <a:rPr lang="en-GB" sz="1600" b="1" dirty="0">
                <a:solidFill>
                  <a:schemeClr val="tx1"/>
                </a:solidFill>
                <a:latin typeface="Century Gothic" panose="020B0502020202020204" pitchFamily="34" charset="0"/>
              </a:rPr>
              <a:t>good communication.</a:t>
            </a:r>
            <a:endParaRPr lang="en-GB" sz="1600"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sp>
        <p:nvSpPr>
          <p:cNvPr id="24" name="Rectangle: Rounded Corners 23">
            <a:extLst>
              <a:ext uri="{FF2B5EF4-FFF2-40B4-BE49-F238E27FC236}">
                <a16:creationId xmlns:a16="http://schemas.microsoft.com/office/drawing/2014/main" id="{92960CC1-2B87-484D-B441-0585B4428A8C}"/>
              </a:ext>
            </a:extLst>
          </p:cNvPr>
          <p:cNvSpPr/>
          <p:nvPr/>
        </p:nvSpPr>
        <p:spPr>
          <a:xfrm>
            <a:off x="244012" y="964050"/>
            <a:ext cx="6147628" cy="1251542"/>
          </a:xfrm>
          <a:prstGeom prst="roundRect">
            <a:avLst/>
          </a:prstGeom>
          <a:solidFill>
            <a:srgbClr val="EC6599"/>
          </a:solidFill>
          <a:ln w="28575">
            <a:solidFill>
              <a:srgbClr val="FEF1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Class discussion (2-3 mins)</a:t>
            </a:r>
          </a:p>
          <a:p>
            <a:pPr algn="ct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Why is </a:t>
            </a: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listening</a:t>
            </a: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 so important for </a:t>
            </a: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good communication</a:t>
            </a: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a:t>
            </a:r>
          </a:p>
          <a:p>
            <a:pPr algn="ct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How are your </a:t>
            </a: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listening skills</a:t>
            </a: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 Which </a:t>
            </a: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careers</a:t>
            </a: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 would need good communication?</a:t>
            </a:r>
          </a:p>
        </p:txBody>
      </p:sp>
      <p:sp>
        <p:nvSpPr>
          <p:cNvPr id="15" name="Rectangle 14">
            <a:extLst>
              <a:ext uri="{FF2B5EF4-FFF2-40B4-BE49-F238E27FC236}">
                <a16:creationId xmlns:a16="http://schemas.microsoft.com/office/drawing/2014/main" id="{4ADB2E10-18C6-4D59-8F7A-B2432419300E}"/>
              </a:ext>
            </a:extLst>
          </p:cNvPr>
          <p:cNvSpPr/>
          <p:nvPr/>
        </p:nvSpPr>
        <p:spPr>
          <a:xfrm>
            <a:off x="6632478" y="0"/>
            <a:ext cx="2511522" cy="6867833"/>
          </a:xfrm>
          <a:prstGeom prst="rect">
            <a:avLst/>
          </a:prstGeom>
          <a:solidFill>
            <a:srgbClr val="F4FBFE">
              <a:alpha val="30196"/>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latin typeface="Century Gothic" panose="020B0502020202020204" pitchFamily="34" charset="0"/>
            </a:endParaRPr>
          </a:p>
        </p:txBody>
      </p:sp>
      <p:sp>
        <p:nvSpPr>
          <p:cNvPr id="19" name="TextBox 18">
            <a:extLst>
              <a:ext uri="{FF2B5EF4-FFF2-40B4-BE49-F238E27FC236}">
                <a16:creationId xmlns:a16="http://schemas.microsoft.com/office/drawing/2014/main" id="{E14F4B3A-DFD4-4D8E-B2B5-01A5D2892232}"/>
              </a:ext>
            </a:extLst>
          </p:cNvPr>
          <p:cNvSpPr txBox="1"/>
          <p:nvPr/>
        </p:nvSpPr>
        <p:spPr>
          <a:xfrm>
            <a:off x="6739449" y="1124481"/>
            <a:ext cx="1720783" cy="830997"/>
          </a:xfrm>
          <a:prstGeom prst="rect">
            <a:avLst/>
          </a:prstGeom>
          <a:noFill/>
        </p:spPr>
        <p:txBody>
          <a:bodyPr wrap="square" rtlCol="0" anchor="ctr">
            <a:spAutoFit/>
          </a:bodyPr>
          <a:lstStyle/>
          <a:p>
            <a:r>
              <a:rPr lang="en-GB" sz="1600" b="1" dirty="0">
                <a:latin typeface="Century Gothic" panose="020B0502020202020204" pitchFamily="34" charset="0"/>
              </a:rPr>
              <a:t>Value </a:t>
            </a:r>
            <a:r>
              <a:rPr lang="en-GB" sz="1600" dirty="0">
                <a:latin typeface="Century Gothic" panose="020B0502020202020204" pitchFamily="34" charset="0"/>
              </a:rPr>
              <a:t>and</a:t>
            </a:r>
            <a:r>
              <a:rPr lang="en-GB" sz="1600" b="1" dirty="0">
                <a:latin typeface="Century Gothic" panose="020B0502020202020204" pitchFamily="34" charset="0"/>
              </a:rPr>
              <a:t> respect </a:t>
            </a:r>
            <a:r>
              <a:rPr lang="en-GB" sz="1600" dirty="0">
                <a:latin typeface="Century Gothic" panose="020B0502020202020204" pitchFamily="34" charset="0"/>
              </a:rPr>
              <a:t>the speaker… </a:t>
            </a:r>
          </a:p>
        </p:txBody>
      </p:sp>
      <p:sp>
        <p:nvSpPr>
          <p:cNvPr id="25" name="TextBox 24">
            <a:extLst>
              <a:ext uri="{FF2B5EF4-FFF2-40B4-BE49-F238E27FC236}">
                <a16:creationId xmlns:a16="http://schemas.microsoft.com/office/drawing/2014/main" id="{4B01F462-4CCF-41EA-A7B7-1860383B12F4}"/>
              </a:ext>
            </a:extLst>
          </p:cNvPr>
          <p:cNvSpPr txBox="1"/>
          <p:nvPr/>
        </p:nvSpPr>
        <p:spPr>
          <a:xfrm>
            <a:off x="7362166" y="2160274"/>
            <a:ext cx="1788361" cy="338554"/>
          </a:xfrm>
          <a:prstGeom prst="rect">
            <a:avLst/>
          </a:prstGeom>
          <a:noFill/>
        </p:spPr>
        <p:txBody>
          <a:bodyPr wrap="square" rtlCol="0" anchor="ctr">
            <a:spAutoFit/>
          </a:bodyPr>
          <a:lstStyle/>
          <a:p>
            <a:r>
              <a:rPr lang="en-GB" sz="1600" b="1" dirty="0">
                <a:latin typeface="Century Gothic" panose="020B0502020202020204" pitchFamily="34" charset="0"/>
              </a:rPr>
              <a:t>Wait </a:t>
            </a:r>
            <a:r>
              <a:rPr lang="en-GB" sz="1600" dirty="0">
                <a:latin typeface="Century Gothic" panose="020B0502020202020204" pitchFamily="34" charset="0"/>
              </a:rPr>
              <a:t>to speak… </a:t>
            </a:r>
          </a:p>
        </p:txBody>
      </p:sp>
      <p:sp>
        <p:nvSpPr>
          <p:cNvPr id="26" name="TextBox 25">
            <a:extLst>
              <a:ext uri="{FF2B5EF4-FFF2-40B4-BE49-F238E27FC236}">
                <a16:creationId xmlns:a16="http://schemas.microsoft.com/office/drawing/2014/main" id="{0344BF64-177C-4924-9339-6AB3E06E67B0}"/>
              </a:ext>
            </a:extLst>
          </p:cNvPr>
          <p:cNvSpPr txBox="1"/>
          <p:nvPr/>
        </p:nvSpPr>
        <p:spPr>
          <a:xfrm>
            <a:off x="6739449" y="2703630"/>
            <a:ext cx="1669672" cy="584775"/>
          </a:xfrm>
          <a:prstGeom prst="rect">
            <a:avLst/>
          </a:prstGeom>
          <a:noFill/>
        </p:spPr>
        <p:txBody>
          <a:bodyPr wrap="square" rtlCol="0" anchor="ctr">
            <a:spAutoFit/>
          </a:bodyPr>
          <a:lstStyle/>
          <a:p>
            <a:r>
              <a:rPr lang="en-GB" sz="1600" b="1" dirty="0">
                <a:latin typeface="Century Gothic" panose="020B0502020202020204" pitchFamily="34" charset="0"/>
              </a:rPr>
              <a:t>Look </a:t>
            </a:r>
            <a:r>
              <a:rPr lang="en-GB" sz="1600" dirty="0">
                <a:latin typeface="Century Gothic" panose="020B0502020202020204" pitchFamily="34" charset="0"/>
              </a:rPr>
              <a:t>at the person… </a:t>
            </a:r>
          </a:p>
        </p:txBody>
      </p:sp>
      <p:sp>
        <p:nvSpPr>
          <p:cNvPr id="27" name="TextBox 26">
            <a:extLst>
              <a:ext uri="{FF2B5EF4-FFF2-40B4-BE49-F238E27FC236}">
                <a16:creationId xmlns:a16="http://schemas.microsoft.com/office/drawing/2014/main" id="{ACCED426-BD9A-4E86-B9D1-3E83962BC834}"/>
              </a:ext>
            </a:extLst>
          </p:cNvPr>
          <p:cNvSpPr txBox="1"/>
          <p:nvPr/>
        </p:nvSpPr>
        <p:spPr>
          <a:xfrm>
            <a:off x="7397891" y="3493204"/>
            <a:ext cx="1788361" cy="830997"/>
          </a:xfrm>
          <a:prstGeom prst="rect">
            <a:avLst/>
          </a:prstGeom>
          <a:noFill/>
        </p:spPr>
        <p:txBody>
          <a:bodyPr wrap="square" rtlCol="0" anchor="ctr">
            <a:spAutoFit/>
          </a:bodyPr>
          <a:lstStyle/>
          <a:p>
            <a:r>
              <a:rPr lang="en-GB" sz="1600" b="1" dirty="0">
                <a:latin typeface="Century Gothic" panose="020B0502020202020204" pitchFamily="34" charset="0"/>
              </a:rPr>
              <a:t>Think about </a:t>
            </a:r>
            <a:r>
              <a:rPr lang="en-GB" sz="1600" dirty="0">
                <a:latin typeface="Century Gothic" panose="020B0502020202020204" pitchFamily="34" charset="0"/>
              </a:rPr>
              <a:t>what is being said… </a:t>
            </a:r>
          </a:p>
        </p:txBody>
      </p:sp>
      <p:sp>
        <p:nvSpPr>
          <p:cNvPr id="28" name="TextBox 27">
            <a:extLst>
              <a:ext uri="{FF2B5EF4-FFF2-40B4-BE49-F238E27FC236}">
                <a16:creationId xmlns:a16="http://schemas.microsoft.com/office/drawing/2014/main" id="{608A2E0E-64D4-4E3D-B612-7682D7FEEEDF}"/>
              </a:ext>
            </a:extLst>
          </p:cNvPr>
          <p:cNvSpPr txBox="1"/>
          <p:nvPr/>
        </p:nvSpPr>
        <p:spPr>
          <a:xfrm>
            <a:off x="6739449" y="4529000"/>
            <a:ext cx="2280739" cy="584775"/>
          </a:xfrm>
          <a:prstGeom prst="rect">
            <a:avLst/>
          </a:prstGeom>
          <a:noFill/>
        </p:spPr>
        <p:txBody>
          <a:bodyPr wrap="square" rtlCol="0" anchor="ctr">
            <a:spAutoFit/>
          </a:bodyPr>
          <a:lstStyle/>
          <a:p>
            <a:r>
              <a:rPr lang="en-GB" sz="1600" b="1" dirty="0">
                <a:latin typeface="Century Gothic" panose="020B0502020202020204" pitchFamily="34" charset="0"/>
              </a:rPr>
              <a:t>Ask </a:t>
            </a:r>
            <a:r>
              <a:rPr lang="en-GB" sz="1600" dirty="0">
                <a:latin typeface="Century Gothic" panose="020B0502020202020204" pitchFamily="34" charset="0"/>
              </a:rPr>
              <a:t>thoughtful </a:t>
            </a:r>
            <a:r>
              <a:rPr lang="en-GB" sz="1600" b="1" dirty="0">
                <a:latin typeface="Century Gothic" panose="020B0502020202020204" pitchFamily="34" charset="0"/>
              </a:rPr>
              <a:t>questions… </a:t>
            </a:r>
          </a:p>
        </p:txBody>
      </p:sp>
      <p:sp>
        <p:nvSpPr>
          <p:cNvPr id="29" name="TextBox 28">
            <a:extLst>
              <a:ext uri="{FF2B5EF4-FFF2-40B4-BE49-F238E27FC236}">
                <a16:creationId xmlns:a16="http://schemas.microsoft.com/office/drawing/2014/main" id="{63FA325E-EAB1-499E-B630-67FC5BE52971}"/>
              </a:ext>
            </a:extLst>
          </p:cNvPr>
          <p:cNvSpPr txBox="1"/>
          <p:nvPr/>
        </p:nvSpPr>
        <p:spPr>
          <a:xfrm>
            <a:off x="6739449" y="6108145"/>
            <a:ext cx="1962633" cy="584775"/>
          </a:xfrm>
          <a:prstGeom prst="rect">
            <a:avLst/>
          </a:prstGeom>
          <a:noFill/>
        </p:spPr>
        <p:txBody>
          <a:bodyPr wrap="square" rtlCol="0" anchor="ctr">
            <a:spAutoFit/>
          </a:bodyPr>
          <a:lstStyle/>
          <a:p>
            <a:r>
              <a:rPr lang="en-GB" sz="1600" b="1" dirty="0">
                <a:latin typeface="Century Gothic" panose="020B0502020202020204" pitchFamily="34" charset="0"/>
              </a:rPr>
              <a:t>Look interested </a:t>
            </a:r>
          </a:p>
          <a:p>
            <a:r>
              <a:rPr lang="en-GB" sz="1600" dirty="0">
                <a:latin typeface="Century Gothic" panose="020B0502020202020204" pitchFamily="34" charset="0"/>
              </a:rPr>
              <a:t>in the speaker?</a:t>
            </a:r>
          </a:p>
        </p:txBody>
      </p:sp>
      <p:sp>
        <p:nvSpPr>
          <p:cNvPr id="30" name="TextBox 29">
            <a:extLst>
              <a:ext uri="{FF2B5EF4-FFF2-40B4-BE49-F238E27FC236}">
                <a16:creationId xmlns:a16="http://schemas.microsoft.com/office/drawing/2014/main" id="{3958668B-9775-4170-AC16-1A1A266BBFCD}"/>
              </a:ext>
            </a:extLst>
          </p:cNvPr>
          <p:cNvSpPr txBox="1"/>
          <p:nvPr/>
        </p:nvSpPr>
        <p:spPr>
          <a:xfrm>
            <a:off x="7310756" y="5318574"/>
            <a:ext cx="1891183" cy="584775"/>
          </a:xfrm>
          <a:prstGeom prst="rect">
            <a:avLst/>
          </a:prstGeom>
          <a:noFill/>
        </p:spPr>
        <p:txBody>
          <a:bodyPr wrap="square" rtlCol="0" anchor="ctr">
            <a:spAutoFit/>
          </a:bodyPr>
          <a:lstStyle/>
          <a:p>
            <a:r>
              <a:rPr lang="en-GB" sz="1600" b="1" dirty="0">
                <a:latin typeface="Century Gothic" panose="020B0502020202020204" pitchFamily="34" charset="0"/>
              </a:rPr>
              <a:t>Listen </a:t>
            </a:r>
            <a:r>
              <a:rPr lang="en-GB" sz="1600" dirty="0">
                <a:latin typeface="Century Gothic" panose="020B0502020202020204" pitchFamily="34" charset="0"/>
              </a:rPr>
              <a:t>to</a:t>
            </a:r>
            <a:r>
              <a:rPr lang="en-GB" sz="1600" b="1" dirty="0">
                <a:latin typeface="Century Gothic" panose="020B0502020202020204" pitchFamily="34" charset="0"/>
              </a:rPr>
              <a:t> all </a:t>
            </a:r>
            <a:r>
              <a:rPr lang="en-GB" sz="1600" dirty="0">
                <a:latin typeface="Century Gothic" panose="020B0502020202020204" pitchFamily="34" charset="0"/>
              </a:rPr>
              <a:t>of the </a:t>
            </a:r>
            <a:r>
              <a:rPr lang="en-GB" sz="1600" b="1" dirty="0">
                <a:latin typeface="Century Gothic" panose="020B0502020202020204" pitchFamily="34" charset="0"/>
              </a:rPr>
              <a:t>information… </a:t>
            </a:r>
          </a:p>
        </p:txBody>
      </p:sp>
      <p:pic>
        <p:nvPicPr>
          <p:cNvPr id="1026" name="Picture 2" descr="Trust icon">
            <a:extLst>
              <a:ext uri="{FF2B5EF4-FFF2-40B4-BE49-F238E27FC236}">
                <a16:creationId xmlns:a16="http://schemas.microsoft.com/office/drawing/2014/main" id="{1E2DA794-7676-479D-866B-59DA76D72044}"/>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259956" y="1156976"/>
            <a:ext cx="745596" cy="74559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Wait icon">
            <a:extLst>
              <a:ext uri="{FF2B5EF4-FFF2-40B4-BE49-F238E27FC236}">
                <a16:creationId xmlns:a16="http://schemas.microsoft.com/office/drawing/2014/main" id="{17FF351A-6085-405E-BE1B-BB46D0054CA0}"/>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680720" y="1958034"/>
            <a:ext cx="745596" cy="74559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Look icon">
            <a:extLst>
              <a:ext uri="{FF2B5EF4-FFF2-40B4-BE49-F238E27FC236}">
                <a16:creationId xmlns:a16="http://schemas.microsoft.com/office/drawing/2014/main" id="{05F5BCC2-8869-4A97-AC90-C528DA1A1356}"/>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8292072" y="2538285"/>
            <a:ext cx="745596" cy="74559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Thinking Male icon">
            <a:extLst>
              <a:ext uri="{FF2B5EF4-FFF2-40B4-BE49-F238E27FC236}">
                <a16:creationId xmlns:a16="http://schemas.microsoft.com/office/drawing/2014/main" id="{41DE2A10-56CC-4DDD-A579-BE50C53B2E8E}"/>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6680720" y="3537182"/>
            <a:ext cx="745596" cy="74559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Question Mark icon">
            <a:extLst>
              <a:ext uri="{FF2B5EF4-FFF2-40B4-BE49-F238E27FC236}">
                <a16:creationId xmlns:a16="http://schemas.microsoft.com/office/drawing/2014/main" id="{1B0BF21C-284B-4AFB-9C5D-CE5ABC16E7CD}"/>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8383976" y="4507449"/>
            <a:ext cx="636212" cy="63621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Listening icon">
            <a:extLst>
              <a:ext uri="{FF2B5EF4-FFF2-40B4-BE49-F238E27FC236}">
                <a16:creationId xmlns:a16="http://schemas.microsoft.com/office/drawing/2014/main" id="{F8C7410A-AB04-4077-9388-E4BBD9AACDDC}"/>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6585690" y="5238162"/>
            <a:ext cx="745596" cy="745596"/>
          </a:xfrm>
          <a:prstGeom prst="rect">
            <a:avLst/>
          </a:prstGeom>
          <a:noFill/>
          <a:extLst>
            <a:ext uri="{909E8E84-426E-40DD-AFC4-6F175D3DCCD1}">
              <a14:hiddenFill xmlns:a14="http://schemas.microsoft.com/office/drawing/2010/main">
                <a:solidFill>
                  <a:srgbClr val="FFFFFF"/>
                </a:solidFill>
              </a14:hiddenFill>
            </a:ext>
          </a:extLst>
        </p:spPr>
      </p:pic>
      <p:sp>
        <p:nvSpPr>
          <p:cNvPr id="31" name="Rectangle: Rounded Corners 30">
            <a:extLst>
              <a:ext uri="{FF2B5EF4-FFF2-40B4-BE49-F238E27FC236}">
                <a16:creationId xmlns:a16="http://schemas.microsoft.com/office/drawing/2014/main" id="{98CBFA82-6288-4D75-BFD0-B4DF114E0CB4}"/>
              </a:ext>
            </a:extLst>
          </p:cNvPr>
          <p:cNvSpPr/>
          <p:nvPr/>
        </p:nvSpPr>
        <p:spPr>
          <a:xfrm>
            <a:off x="292156" y="4601635"/>
            <a:ext cx="2811600" cy="1843200"/>
          </a:xfrm>
          <a:prstGeom prst="roundRect">
            <a:avLst/>
          </a:prstGeom>
          <a:solidFill>
            <a:srgbClr val="EC6599"/>
          </a:solidFill>
          <a:ln w="28575">
            <a:solidFill>
              <a:srgbClr val="FEF1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Pair activity (1-2 mins)</a:t>
            </a:r>
          </a:p>
          <a:p>
            <a:pPr algn="ct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Come up with a list of things you can do to improve your communication skills!</a:t>
            </a:r>
          </a:p>
        </p:txBody>
      </p:sp>
      <p:pic>
        <p:nvPicPr>
          <p:cNvPr id="2050" name="Picture 2">
            <a:extLst>
              <a:ext uri="{FF2B5EF4-FFF2-40B4-BE49-F238E27FC236}">
                <a16:creationId xmlns:a16="http://schemas.microsoft.com/office/drawing/2014/main" id="{679F9578-37F8-4125-A248-245A9D24AEAF}"/>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244159" y="2507400"/>
            <a:ext cx="3077347" cy="184296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People celebrating">
            <a:extLst>
              <a:ext uri="{FF2B5EF4-FFF2-40B4-BE49-F238E27FC236}">
                <a16:creationId xmlns:a16="http://schemas.microsoft.com/office/drawing/2014/main" id="{01C0A3B7-62EC-4016-9CB8-2CA7AAFEB46B}"/>
              </a:ext>
            </a:extLst>
          </p:cNvPr>
          <p:cNvPicPr>
            <a:picLocks noChangeAspect="1"/>
          </p:cNvPicPr>
          <p:nvPr/>
        </p:nvPicPr>
        <p:blipFill rotWithShape="1">
          <a:blip r:embed="rId12" cstate="print">
            <a:extLst>
              <a:ext uri="{28A0092B-C50C-407E-A947-70E740481C1C}">
                <a14:useLocalDpi xmlns:a14="http://schemas.microsoft.com/office/drawing/2010/main"/>
              </a:ext>
            </a:extLst>
          </a:blip>
          <a:srcRect b="10036"/>
          <a:stretch/>
        </p:blipFill>
        <p:spPr>
          <a:xfrm>
            <a:off x="3295943" y="4601635"/>
            <a:ext cx="3078000" cy="1843200"/>
          </a:xfrm>
          <a:prstGeom prst="rect">
            <a:avLst/>
          </a:prstGeom>
        </p:spPr>
      </p:pic>
      <p:sp>
        <p:nvSpPr>
          <p:cNvPr id="32" name="Pentagon 20">
            <a:extLst>
              <a:ext uri="{FF2B5EF4-FFF2-40B4-BE49-F238E27FC236}">
                <a16:creationId xmlns:a16="http://schemas.microsoft.com/office/drawing/2014/main" id="{11EE4E1C-E7F7-4B7F-A481-E28DCFBE94FB}"/>
              </a:ext>
            </a:extLst>
          </p:cNvPr>
          <p:cNvSpPr/>
          <p:nvPr/>
        </p:nvSpPr>
        <p:spPr>
          <a:xfrm>
            <a:off x="-4922"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6</a:t>
            </a:r>
          </a:p>
        </p:txBody>
      </p:sp>
      <p:sp>
        <p:nvSpPr>
          <p:cNvPr id="33" name="Shape 114">
            <a:extLst>
              <a:ext uri="{FF2B5EF4-FFF2-40B4-BE49-F238E27FC236}">
                <a16:creationId xmlns:a16="http://schemas.microsoft.com/office/drawing/2014/main" id="{41191755-0FC1-4C60-9B75-A4DEBE262D36}"/>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How well do you communicate?</a:t>
            </a:r>
          </a:p>
        </p:txBody>
      </p:sp>
      <p:pic>
        <p:nvPicPr>
          <p:cNvPr id="34" name="Picture 10" descr="Eyes Cartoon icon">
            <a:extLst>
              <a:ext uri="{FF2B5EF4-FFF2-40B4-BE49-F238E27FC236}">
                <a16:creationId xmlns:a16="http://schemas.microsoft.com/office/drawing/2014/main" id="{400D13A3-426B-4654-A7F7-03F43583E9C9}"/>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409636" y="6078262"/>
            <a:ext cx="651093" cy="651093"/>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Rounded Corners 35">
            <a:extLst>
              <a:ext uri="{FF2B5EF4-FFF2-40B4-BE49-F238E27FC236}">
                <a16:creationId xmlns:a16="http://schemas.microsoft.com/office/drawing/2014/main" id="{BD7BAC52-0644-43BA-A4A6-FDE6FDC23F30}"/>
              </a:ext>
            </a:extLst>
          </p:cNvPr>
          <p:cNvSpPr/>
          <p:nvPr/>
        </p:nvSpPr>
        <p:spPr>
          <a:xfrm>
            <a:off x="6755187" y="157991"/>
            <a:ext cx="2266103" cy="894324"/>
          </a:xfrm>
          <a:prstGeom prst="roundRect">
            <a:avLst/>
          </a:prstGeom>
          <a:solidFill>
            <a:srgbClr val="EC6599"/>
          </a:solidFill>
          <a:ln w="28575">
            <a:solidFill>
              <a:srgbClr val="FEF1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rPr>
              <a:t>How are your communication skills? Do you:</a:t>
            </a:r>
          </a:p>
        </p:txBody>
      </p:sp>
    </p:spTree>
    <p:extLst>
      <p:ext uri="{BB962C8B-B14F-4D97-AF65-F5344CB8AC3E}">
        <p14:creationId xmlns:p14="http://schemas.microsoft.com/office/powerpoint/2010/main" val="2886030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Graphic 33" descr="Group of people outline">
            <a:extLst>
              <a:ext uri="{FF2B5EF4-FFF2-40B4-BE49-F238E27FC236}">
                <a16:creationId xmlns:a16="http://schemas.microsoft.com/office/drawing/2014/main" id="{85AE0F07-6ED8-444D-9A12-5F4266127A20}"/>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191661" y="2013815"/>
            <a:ext cx="4876798" cy="4876798"/>
          </a:xfrm>
          <a:prstGeom prst="rect">
            <a:avLst/>
          </a:prstGeom>
        </p:spPr>
      </p:pic>
      <p:pic>
        <p:nvPicPr>
          <p:cNvPr id="35" name="Graphic 34" descr="Scales of justice outline">
            <a:extLst>
              <a:ext uri="{FF2B5EF4-FFF2-40B4-BE49-F238E27FC236}">
                <a16:creationId xmlns:a16="http://schemas.microsoft.com/office/drawing/2014/main" id="{265B306F-F029-49DD-BCC8-F14811693520}"/>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79829" y="757797"/>
            <a:ext cx="4876798" cy="4876798"/>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4" name="Rectangle: Rounded Corners 23">
            <a:extLst>
              <a:ext uri="{FF2B5EF4-FFF2-40B4-BE49-F238E27FC236}">
                <a16:creationId xmlns:a16="http://schemas.microsoft.com/office/drawing/2014/main" id="{92960CC1-2B87-484D-B441-0585B4428A8C}"/>
              </a:ext>
            </a:extLst>
          </p:cNvPr>
          <p:cNvSpPr/>
          <p:nvPr/>
        </p:nvSpPr>
        <p:spPr>
          <a:xfrm>
            <a:off x="267257" y="1854314"/>
            <a:ext cx="4197249" cy="1738081"/>
          </a:xfrm>
          <a:prstGeom prst="roundRect">
            <a:avLst/>
          </a:prstGeom>
          <a:solidFill>
            <a:srgbClr val="EC6599"/>
          </a:solidFill>
          <a:ln w="28575">
            <a:solidFill>
              <a:srgbClr val="FEF1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Individual activity (1-2 mins)</a:t>
            </a:r>
          </a:p>
          <a:p>
            <a:pPr algn="ct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Write down the </a:t>
            </a: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top three responsibilities</a:t>
            </a: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 you think you, as an </a:t>
            </a: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employee</a:t>
            </a: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 would have at work. Then, share your ideas as a class. Click for some examples!</a:t>
            </a:r>
          </a:p>
        </p:txBody>
      </p:sp>
      <p:sp>
        <p:nvSpPr>
          <p:cNvPr id="15" name="Rectangle: Rounded Corners 14">
            <a:extLst>
              <a:ext uri="{FF2B5EF4-FFF2-40B4-BE49-F238E27FC236}">
                <a16:creationId xmlns:a16="http://schemas.microsoft.com/office/drawing/2014/main" id="{286B7F37-4942-4867-9F43-EF40DC15DA14}"/>
              </a:ext>
            </a:extLst>
          </p:cNvPr>
          <p:cNvSpPr/>
          <p:nvPr/>
        </p:nvSpPr>
        <p:spPr>
          <a:xfrm>
            <a:off x="267257" y="997198"/>
            <a:ext cx="8609486" cy="684609"/>
          </a:xfrm>
          <a:prstGeom prst="roundRect">
            <a:avLst/>
          </a:prstGeom>
          <a:solidFill>
            <a:srgbClr val="F4FBFE"/>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Both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employers</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and their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employees</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have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rights and responsibilities </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in the workplace.  It is important that you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know about both</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a:t>
            </a:r>
          </a:p>
        </p:txBody>
      </p:sp>
      <p:sp>
        <p:nvSpPr>
          <p:cNvPr id="19" name="Rectangle: Rounded Corners 18">
            <a:extLst>
              <a:ext uri="{FF2B5EF4-FFF2-40B4-BE49-F238E27FC236}">
                <a16:creationId xmlns:a16="http://schemas.microsoft.com/office/drawing/2014/main" id="{CEE563B3-7EC9-4B84-9965-06E5388C4B84}"/>
              </a:ext>
            </a:extLst>
          </p:cNvPr>
          <p:cNvSpPr/>
          <p:nvPr/>
        </p:nvSpPr>
        <p:spPr>
          <a:xfrm>
            <a:off x="4679495" y="1854314"/>
            <a:ext cx="4197248" cy="1738081"/>
          </a:xfrm>
          <a:prstGeom prst="roundRect">
            <a:avLst/>
          </a:prstGeom>
          <a:solidFill>
            <a:srgbClr val="EC6599"/>
          </a:solidFill>
          <a:ln w="28575">
            <a:solidFill>
              <a:srgbClr val="FEF1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Individual activity (1-2 mins)</a:t>
            </a:r>
          </a:p>
          <a:p>
            <a:pPr algn="ct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Now write down the </a:t>
            </a: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top three responsibilities</a:t>
            </a: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 you think an </a:t>
            </a: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employer</a:t>
            </a: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 would have at work. Compare your answers as a class. Click for some ideas.</a:t>
            </a:r>
          </a:p>
        </p:txBody>
      </p:sp>
      <p:pic>
        <p:nvPicPr>
          <p:cNvPr id="1026" name="Picture 2" descr="Note icon">
            <a:extLst>
              <a:ext uri="{FF2B5EF4-FFF2-40B4-BE49-F238E27FC236}">
                <a16:creationId xmlns:a16="http://schemas.microsoft.com/office/drawing/2014/main" id="{2D0B465A-B6F9-486D-B4A9-5D1E990AC1D7}"/>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83354" y="5835878"/>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Ball Point Pen icon">
            <a:extLst>
              <a:ext uri="{FF2B5EF4-FFF2-40B4-BE49-F238E27FC236}">
                <a16:creationId xmlns:a16="http://schemas.microsoft.com/office/drawing/2014/main" id="{A1D07DAD-16C6-43E9-A05A-BF4DA0CD4160}"/>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8058409" y="5835878"/>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Rounded Corners 24">
            <a:extLst>
              <a:ext uri="{FF2B5EF4-FFF2-40B4-BE49-F238E27FC236}">
                <a16:creationId xmlns:a16="http://schemas.microsoft.com/office/drawing/2014/main" id="{0553D604-9144-4D09-B99B-400CC5F41248}"/>
              </a:ext>
            </a:extLst>
          </p:cNvPr>
          <p:cNvSpPr/>
          <p:nvPr/>
        </p:nvSpPr>
        <p:spPr>
          <a:xfrm>
            <a:off x="274106" y="3771328"/>
            <a:ext cx="4190400" cy="561600"/>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Being dressed appropriately</a:t>
            </a:r>
          </a:p>
        </p:txBody>
      </p:sp>
      <p:sp>
        <p:nvSpPr>
          <p:cNvPr id="26" name="Rectangle: Rounded Corners 25">
            <a:extLst>
              <a:ext uri="{FF2B5EF4-FFF2-40B4-BE49-F238E27FC236}">
                <a16:creationId xmlns:a16="http://schemas.microsoft.com/office/drawing/2014/main" id="{F3AF5469-E346-4B56-8FFC-60371D80966C}"/>
              </a:ext>
            </a:extLst>
          </p:cNvPr>
          <p:cNvSpPr/>
          <p:nvPr/>
        </p:nvSpPr>
        <p:spPr>
          <a:xfrm>
            <a:off x="4686361" y="5233059"/>
            <a:ext cx="4190400" cy="561600"/>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Keeping everyone safe</a:t>
            </a:r>
          </a:p>
        </p:txBody>
      </p:sp>
      <p:sp>
        <p:nvSpPr>
          <p:cNvPr id="27" name="Rectangle: Rounded Corners 26">
            <a:extLst>
              <a:ext uri="{FF2B5EF4-FFF2-40B4-BE49-F238E27FC236}">
                <a16:creationId xmlns:a16="http://schemas.microsoft.com/office/drawing/2014/main" id="{91980489-E2F5-46C8-88F4-860C6243F4A7}"/>
              </a:ext>
            </a:extLst>
          </p:cNvPr>
          <p:cNvSpPr/>
          <p:nvPr/>
        </p:nvSpPr>
        <p:spPr>
          <a:xfrm>
            <a:off x="4686361" y="3776618"/>
            <a:ext cx="4190400" cy="561600"/>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Ensuring equality</a:t>
            </a:r>
          </a:p>
        </p:txBody>
      </p:sp>
      <p:sp>
        <p:nvSpPr>
          <p:cNvPr id="28" name="Rectangle: Rounded Corners 27">
            <a:extLst>
              <a:ext uri="{FF2B5EF4-FFF2-40B4-BE49-F238E27FC236}">
                <a16:creationId xmlns:a16="http://schemas.microsoft.com/office/drawing/2014/main" id="{8CB67E65-8B2C-425A-97DF-3E8E6B5BB8B9}"/>
              </a:ext>
            </a:extLst>
          </p:cNvPr>
          <p:cNvSpPr/>
          <p:nvPr/>
        </p:nvSpPr>
        <p:spPr>
          <a:xfrm>
            <a:off x="4686361" y="4504839"/>
            <a:ext cx="4190400" cy="561600"/>
          </a:xfrm>
          <a:prstGeom prst="roundRect">
            <a:avLst/>
          </a:prstGeom>
          <a:solidFill>
            <a:srgbClr val="F4FBFE"/>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Sickness and holidays</a:t>
            </a:r>
          </a:p>
        </p:txBody>
      </p:sp>
      <p:sp>
        <p:nvSpPr>
          <p:cNvPr id="30" name="Rectangle: Rounded Corners 29">
            <a:extLst>
              <a:ext uri="{FF2B5EF4-FFF2-40B4-BE49-F238E27FC236}">
                <a16:creationId xmlns:a16="http://schemas.microsoft.com/office/drawing/2014/main" id="{23887365-2664-411F-A62B-60F09A8F3B1D}"/>
              </a:ext>
            </a:extLst>
          </p:cNvPr>
          <p:cNvSpPr/>
          <p:nvPr/>
        </p:nvSpPr>
        <p:spPr>
          <a:xfrm>
            <a:off x="274106" y="5233059"/>
            <a:ext cx="4190400" cy="561600"/>
          </a:xfrm>
          <a:prstGeom prst="roundRect">
            <a:avLst/>
          </a:prstGeom>
          <a:solidFill>
            <a:srgbClr val="F4FBFE"/>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Completing the task/job</a:t>
            </a:r>
          </a:p>
        </p:txBody>
      </p:sp>
      <p:sp>
        <p:nvSpPr>
          <p:cNvPr id="31" name="Rectangle: Rounded Corners 30">
            <a:extLst>
              <a:ext uri="{FF2B5EF4-FFF2-40B4-BE49-F238E27FC236}">
                <a16:creationId xmlns:a16="http://schemas.microsoft.com/office/drawing/2014/main" id="{FDA489F0-105C-4B0C-86E8-98D62080CE5A}"/>
              </a:ext>
            </a:extLst>
          </p:cNvPr>
          <p:cNvSpPr/>
          <p:nvPr/>
        </p:nvSpPr>
        <p:spPr>
          <a:xfrm>
            <a:off x="267240" y="4502193"/>
            <a:ext cx="4190400" cy="561600"/>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Turning up on time</a:t>
            </a:r>
          </a:p>
        </p:txBody>
      </p:sp>
      <p:sp>
        <p:nvSpPr>
          <p:cNvPr id="21" name="Pentagon 20">
            <a:extLst>
              <a:ext uri="{FF2B5EF4-FFF2-40B4-BE49-F238E27FC236}">
                <a16:creationId xmlns:a16="http://schemas.microsoft.com/office/drawing/2014/main" id="{51201F9C-56BB-41C8-B38C-EE651269BE53}"/>
              </a:ext>
            </a:extLst>
          </p:cNvPr>
          <p:cNvSpPr/>
          <p:nvPr/>
        </p:nvSpPr>
        <p:spPr>
          <a:xfrm>
            <a:off x="-4922"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7</a:t>
            </a:r>
          </a:p>
        </p:txBody>
      </p:sp>
      <p:pic>
        <p:nvPicPr>
          <p:cNvPr id="22" name="Picture 21" descr="Berkshire Opportunities logo">
            <a:extLst>
              <a:ext uri="{FF2B5EF4-FFF2-40B4-BE49-F238E27FC236}">
                <a16:creationId xmlns:a16="http://schemas.microsoft.com/office/drawing/2014/main" id="{54EE8D22-E765-44D3-A340-1B5EAE0EDD7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
        <p:nvSpPr>
          <p:cNvPr id="23" name="Shape 114">
            <a:extLst>
              <a:ext uri="{FF2B5EF4-FFF2-40B4-BE49-F238E27FC236}">
                <a16:creationId xmlns:a16="http://schemas.microsoft.com/office/drawing/2014/main" id="{B816EC8F-584E-40D1-8EE4-A77586244378}"/>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Finding your future</a:t>
            </a:r>
          </a:p>
        </p:txBody>
      </p:sp>
      <p:sp>
        <p:nvSpPr>
          <p:cNvPr id="33" name="Rectangle: Rounded Corners 32">
            <a:extLst>
              <a:ext uri="{FF2B5EF4-FFF2-40B4-BE49-F238E27FC236}">
                <a16:creationId xmlns:a16="http://schemas.microsoft.com/office/drawing/2014/main" id="{4AFE8A46-96F5-4FD0-A7F9-E9DB9A907B94}"/>
              </a:ext>
            </a:extLst>
          </p:cNvPr>
          <p:cNvSpPr/>
          <p:nvPr/>
        </p:nvSpPr>
        <p:spPr>
          <a:xfrm>
            <a:off x="1208721" y="5982746"/>
            <a:ext cx="6726558" cy="609437"/>
          </a:xfrm>
          <a:prstGeom prst="roundRect">
            <a:avLst/>
          </a:prstGeom>
          <a:solidFill>
            <a:srgbClr val="8E1456"/>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Challenge: </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How many of these apply to both employees and employers?</a:t>
            </a:r>
          </a:p>
        </p:txBody>
      </p:sp>
    </p:spTree>
    <p:extLst>
      <p:ext uri="{BB962C8B-B14F-4D97-AF65-F5344CB8AC3E}">
        <p14:creationId xmlns:p14="http://schemas.microsoft.com/office/powerpoint/2010/main" val="3195562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500"/>
                                        <p:tgtEl>
                                          <p:spTgt spid="33"/>
                                        </p:tgtEl>
                                      </p:cBhvr>
                                    </p:animEffect>
                                  </p:childTnLst>
                                </p:cTn>
                              </p:par>
                              <p:par>
                                <p:cTn id="43" presetID="10" presetClass="entr" presetSubtype="0" fill="hold" nodeType="withEffect">
                                  <p:stCondLst>
                                    <p:cond delay="0"/>
                                  </p:stCondLst>
                                  <p:childTnLst>
                                    <p:set>
                                      <p:cBhvr>
                                        <p:cTn id="44" dur="1" fill="hold">
                                          <p:stCondLst>
                                            <p:cond delay="0"/>
                                          </p:stCondLst>
                                        </p:cTn>
                                        <p:tgtEl>
                                          <p:spTgt spid="1026"/>
                                        </p:tgtEl>
                                        <p:attrNameLst>
                                          <p:attrName>style.visibility</p:attrName>
                                        </p:attrNameLst>
                                      </p:cBhvr>
                                      <p:to>
                                        <p:strVal val="visible"/>
                                      </p:to>
                                    </p:set>
                                    <p:animEffect transition="in" filter="fade">
                                      <p:cBhvr>
                                        <p:cTn id="45" dur="500"/>
                                        <p:tgtEl>
                                          <p:spTgt spid="1026"/>
                                        </p:tgtEl>
                                      </p:cBhvr>
                                    </p:animEffect>
                                  </p:childTnLst>
                                </p:cTn>
                              </p:par>
                              <p:par>
                                <p:cTn id="46" presetID="10" presetClass="entr" presetSubtype="0" fill="hold" nodeType="withEffect">
                                  <p:stCondLst>
                                    <p:cond delay="0"/>
                                  </p:stCondLst>
                                  <p:childTnLst>
                                    <p:set>
                                      <p:cBhvr>
                                        <p:cTn id="47" dur="1" fill="hold">
                                          <p:stCondLst>
                                            <p:cond delay="0"/>
                                          </p:stCondLst>
                                        </p:cTn>
                                        <p:tgtEl>
                                          <p:spTgt spid="1028"/>
                                        </p:tgtEl>
                                        <p:attrNameLst>
                                          <p:attrName>style.visibility</p:attrName>
                                        </p:attrNameLst>
                                      </p:cBhvr>
                                      <p:to>
                                        <p:strVal val="visible"/>
                                      </p:to>
                                    </p:set>
                                    <p:animEffect transition="in" filter="fade">
                                      <p:cBhvr>
                                        <p:cTn id="48"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9" grpId="0" animBg="1"/>
      <p:bldP spid="25" grpId="0" animBg="1"/>
      <p:bldP spid="26" grpId="0" animBg="1"/>
      <p:bldP spid="27" grpId="0" animBg="1"/>
      <p:bldP spid="28" grpId="0" animBg="1"/>
      <p:bldP spid="30" grpId="0" animBg="1"/>
      <p:bldP spid="31" grpId="0" animBg="1"/>
      <p:bldP spid="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Graphic 23" descr="Signpost outline">
            <a:extLst>
              <a:ext uri="{FF2B5EF4-FFF2-40B4-BE49-F238E27FC236}">
                <a16:creationId xmlns:a16="http://schemas.microsoft.com/office/drawing/2014/main" id="{6AABCDF0-7E67-4DB5-9534-27CCC6A87D2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5" name="Graphic 24" descr="Information outline">
            <a:extLst>
              <a:ext uri="{FF2B5EF4-FFF2-40B4-BE49-F238E27FC236}">
                <a16:creationId xmlns:a16="http://schemas.microsoft.com/office/drawing/2014/main" id="{24EB49D2-136F-4497-A0FF-947254B1E4F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9" name="Rectangle: Rounded Corners 8">
            <a:extLst>
              <a:ext uri="{FF2B5EF4-FFF2-40B4-BE49-F238E27FC236}">
                <a16:creationId xmlns:a16="http://schemas.microsoft.com/office/drawing/2014/main" id="{866221D6-5AA6-47E1-8B4C-C4C882B04660}"/>
              </a:ext>
            </a:extLst>
          </p:cNvPr>
          <p:cNvSpPr/>
          <p:nvPr/>
        </p:nvSpPr>
        <p:spPr>
          <a:xfrm>
            <a:off x="459297" y="1059367"/>
            <a:ext cx="4858661" cy="157829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cs typeface="Arial" panose="020B0604020202020204" pitchFamily="34" charset="0"/>
              </a:rPr>
              <a:t>If you need to find more help and information, </a:t>
            </a:r>
            <a:r>
              <a:rPr lang="en-GB" sz="1600" dirty="0">
                <a:solidFill>
                  <a:schemeClr val="bg1"/>
                </a:solidFill>
                <a:latin typeface="Century Gothic" panose="020B0502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Berkshire Opportunities </a:t>
            </a:r>
            <a:r>
              <a:rPr lang="en-GB" sz="1600" dirty="0">
                <a:solidFill>
                  <a:schemeClr val="bg1"/>
                </a:solidFill>
                <a:latin typeface="Century Gothic" panose="020B0502020202020204" pitchFamily="34" charset="0"/>
                <a:cs typeface="Arial" panose="020B0604020202020204" pitchFamily="34" charset="0"/>
              </a:rPr>
              <a:t>has everything you need on their website. Click the logo to check it out, or read more about them below.</a:t>
            </a:r>
          </a:p>
        </p:txBody>
      </p:sp>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16" name="TextBox 15">
            <a:extLst>
              <a:ext uri="{FF2B5EF4-FFF2-40B4-BE49-F238E27FC236}">
                <a16:creationId xmlns:a16="http://schemas.microsoft.com/office/drawing/2014/main" id="{E10164DC-8CF1-47FA-8AE0-4D5A13884773}"/>
              </a:ext>
            </a:extLst>
          </p:cNvPr>
          <p:cNvSpPr txBox="1"/>
          <p:nvPr/>
        </p:nvSpPr>
        <p:spPr>
          <a:xfrm>
            <a:off x="1899844" y="3251745"/>
            <a:ext cx="7034550" cy="584775"/>
          </a:xfrm>
          <a:prstGeom prst="rect">
            <a:avLst/>
          </a:prstGeom>
          <a:noFill/>
        </p:spPr>
        <p:txBody>
          <a:bodyPr wrap="square">
            <a:spAutoFit/>
          </a:bodyPr>
          <a:lstStyle/>
          <a:p>
            <a:r>
              <a:rPr lang="en-GB" sz="1600" b="1" i="0" dirty="0">
                <a:effectLst/>
                <a:latin typeface="Century Gothic" panose="020B0502020202020204" pitchFamily="34" charset="0"/>
              </a:rPr>
              <a:t>Berkshire Opportunities </a:t>
            </a:r>
            <a:r>
              <a:rPr lang="en-GB" sz="1600" b="0" i="0" dirty="0">
                <a:effectLst/>
                <a:latin typeface="Century Gothic" panose="020B0502020202020204" pitchFamily="34" charset="0"/>
              </a:rPr>
              <a:t>is a one-stop-shop digital service for benefit of the Berkshire workforce.</a:t>
            </a:r>
            <a:endParaRPr lang="en-GB" sz="1600" dirty="0">
              <a:latin typeface="Century Gothic" panose="020B0502020202020204" pitchFamily="34" charset="0"/>
            </a:endParaRPr>
          </a:p>
        </p:txBody>
      </p:sp>
      <p:sp>
        <p:nvSpPr>
          <p:cNvPr id="19" name="TextBox 18">
            <a:extLst>
              <a:ext uri="{FF2B5EF4-FFF2-40B4-BE49-F238E27FC236}">
                <a16:creationId xmlns:a16="http://schemas.microsoft.com/office/drawing/2014/main" id="{F403DB23-A994-4E85-8718-5CBD645B34DF}"/>
              </a:ext>
            </a:extLst>
          </p:cNvPr>
          <p:cNvSpPr txBox="1"/>
          <p:nvPr/>
        </p:nvSpPr>
        <p:spPr>
          <a:xfrm>
            <a:off x="303179" y="4081297"/>
            <a:ext cx="7034550" cy="1323439"/>
          </a:xfrm>
          <a:prstGeom prst="rect">
            <a:avLst/>
          </a:prstGeom>
          <a:noFill/>
        </p:spPr>
        <p:txBody>
          <a:bodyPr wrap="square">
            <a:spAutoFit/>
          </a:bodyPr>
          <a:lstStyle/>
          <a:p>
            <a:r>
              <a:rPr lang="en-GB" sz="1600" b="0" i="0" dirty="0">
                <a:effectLst/>
                <a:latin typeface="Century Gothic" panose="020B0502020202020204" pitchFamily="34" charset="0"/>
              </a:rPr>
              <a:t>Led by the </a:t>
            </a:r>
            <a:r>
              <a:rPr lang="en-GB" sz="1600" b="1" i="0" dirty="0">
                <a:effectLst/>
                <a:latin typeface="Century Gothic" panose="020B0502020202020204" pitchFamily="34" charset="0"/>
              </a:rPr>
              <a:t>Thames Valley Berkshire Local Enterprise Partnership</a:t>
            </a:r>
            <a:r>
              <a:rPr lang="en-GB" sz="1600" b="0" i="0" dirty="0">
                <a:effectLst/>
                <a:latin typeface="Century Gothic" panose="020B0502020202020204" pitchFamily="34" charset="0"/>
              </a:rPr>
              <a:t>, students, employers, schools, colleges and residents, wanting to upskill or find a career, are able to explore all the resources they require to understand the career opportunities and pathways available in the area</a:t>
            </a:r>
            <a:endParaRPr lang="en-GB" sz="1600" dirty="0">
              <a:latin typeface="Century Gothic" panose="020B0502020202020204" pitchFamily="34" charset="0"/>
            </a:endParaRPr>
          </a:p>
        </p:txBody>
      </p:sp>
      <p:sp>
        <p:nvSpPr>
          <p:cNvPr id="20" name="TextBox 19">
            <a:extLst>
              <a:ext uri="{FF2B5EF4-FFF2-40B4-BE49-F238E27FC236}">
                <a16:creationId xmlns:a16="http://schemas.microsoft.com/office/drawing/2014/main" id="{6AC2375E-26D8-486E-9791-42177FE5EC1A}"/>
              </a:ext>
            </a:extLst>
          </p:cNvPr>
          <p:cNvSpPr txBox="1"/>
          <p:nvPr/>
        </p:nvSpPr>
        <p:spPr>
          <a:xfrm>
            <a:off x="1650153" y="5663554"/>
            <a:ext cx="7034551" cy="830997"/>
          </a:xfrm>
          <a:prstGeom prst="rect">
            <a:avLst/>
          </a:prstGeom>
          <a:noFill/>
        </p:spPr>
        <p:txBody>
          <a:bodyPr wrap="square">
            <a:spAutoFit/>
          </a:bodyPr>
          <a:lstStyle/>
          <a:p>
            <a:r>
              <a:rPr lang="en-GB" sz="1600" b="0" i="0" dirty="0">
                <a:effectLst/>
                <a:latin typeface="Century Gothic" panose="020B0502020202020204" pitchFamily="34" charset="0"/>
              </a:rPr>
              <a:t>This platform aims to </a:t>
            </a:r>
            <a:r>
              <a:rPr lang="en-GB" sz="1600" b="1" i="0" dirty="0">
                <a:effectLst/>
                <a:latin typeface="Century Gothic" panose="020B0502020202020204" pitchFamily="34" charset="0"/>
              </a:rPr>
              <a:t>signpost you to useful resources</a:t>
            </a:r>
            <a:r>
              <a:rPr lang="en-GB" sz="1600" b="0" i="0" dirty="0">
                <a:effectLst/>
                <a:latin typeface="Century Gothic" panose="020B0502020202020204" pitchFamily="34" charset="0"/>
              </a:rPr>
              <a:t>, careers and employability advice and important information about Berkshire’s economy.</a:t>
            </a:r>
            <a:endParaRPr lang="en-GB" sz="1600" dirty="0">
              <a:latin typeface="Century Gothic" panose="020B0502020202020204" pitchFamily="34" charset="0"/>
            </a:endParaRPr>
          </a:p>
        </p:txBody>
      </p:sp>
      <p:pic>
        <p:nvPicPr>
          <p:cNvPr id="1030" name="Picture 6" descr="Leadership icon">
            <a:extLst>
              <a:ext uri="{FF2B5EF4-FFF2-40B4-BE49-F238E27FC236}">
                <a16:creationId xmlns:a16="http://schemas.microsoft.com/office/drawing/2014/main" id="{E2DE5FD1-328C-41AA-A89E-1C105C2F2633}"/>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7474920" y="4095971"/>
            <a:ext cx="1012141" cy="101214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Test Passed icon">
            <a:extLst>
              <a:ext uri="{FF2B5EF4-FFF2-40B4-BE49-F238E27FC236}">
                <a16:creationId xmlns:a16="http://schemas.microsoft.com/office/drawing/2014/main" id="{D5DFFB2A-AA68-49E1-A0A7-335FA5ABCD27}"/>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459296" y="5557690"/>
            <a:ext cx="1012140" cy="101214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Berkshire Opportunities logo">
            <a:hlinkClick r:id="rId7"/>
            <a:extLst>
              <a:ext uri="{FF2B5EF4-FFF2-40B4-BE49-F238E27FC236}">
                <a16:creationId xmlns:a16="http://schemas.microsoft.com/office/drawing/2014/main" id="{2C2D54F5-9EB8-4ED9-B9C3-DCE37AD116BB}"/>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5638744" y="1046635"/>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Laptop icon">
            <a:extLst>
              <a:ext uri="{FF2B5EF4-FFF2-40B4-BE49-F238E27FC236}">
                <a16:creationId xmlns:a16="http://schemas.microsoft.com/office/drawing/2014/main" id="{EBBA45B7-E69D-47B5-B2B4-D5565FD4F10B}"/>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508166" y="3017162"/>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15" name="Shape 114">
            <a:extLst>
              <a:ext uri="{FF2B5EF4-FFF2-40B4-BE49-F238E27FC236}">
                <a16:creationId xmlns:a16="http://schemas.microsoft.com/office/drawing/2014/main" id="{E3110253-A7A9-45D9-84A9-91CE5F0FA801}"/>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Finding help &amp; information</a:t>
            </a:r>
          </a:p>
        </p:txBody>
      </p:sp>
    </p:spTree>
    <p:extLst>
      <p:ext uri="{BB962C8B-B14F-4D97-AF65-F5344CB8AC3E}">
        <p14:creationId xmlns:p14="http://schemas.microsoft.com/office/powerpoint/2010/main" val="1264336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500"/>
                                        <p:tgtEl>
                                          <p:spTgt spid="205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0"/>
                                  </p:stCondLst>
                                  <p:childTnLst>
                                    <p:set>
                                      <p:cBhvr>
                                        <p:cTn id="17" dur="1" fill="hold">
                                          <p:stCondLst>
                                            <p:cond delay="0"/>
                                          </p:stCondLst>
                                        </p:cTn>
                                        <p:tgtEl>
                                          <p:spTgt spid="1030"/>
                                        </p:tgtEl>
                                        <p:attrNameLst>
                                          <p:attrName>style.visibility</p:attrName>
                                        </p:attrNameLst>
                                      </p:cBhvr>
                                      <p:to>
                                        <p:strVal val="visible"/>
                                      </p:to>
                                    </p:set>
                                    <p:animEffect transition="in" filter="fade">
                                      <p:cBhvr>
                                        <p:cTn id="18" dur="500"/>
                                        <p:tgtEl>
                                          <p:spTgt spid="103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32"/>
                                        </p:tgtEl>
                                        <p:attrNameLst>
                                          <p:attrName>style.visibility</p:attrName>
                                        </p:attrNameLst>
                                      </p:cBhvr>
                                      <p:to>
                                        <p:strVal val="visible"/>
                                      </p:to>
                                    </p:set>
                                    <p:animEffect transition="in" filter="fade">
                                      <p:cBhvr>
                                        <p:cTn id="23" dur="500"/>
                                        <p:tgtEl>
                                          <p:spTgt spid="103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phic 12" descr="Signpost outline">
            <a:extLst>
              <a:ext uri="{FF2B5EF4-FFF2-40B4-BE49-F238E27FC236}">
                <a16:creationId xmlns:a16="http://schemas.microsoft.com/office/drawing/2014/main" id="{DD90CDEE-5402-4039-AF91-342032F2AE0A}"/>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15" name="Graphic 14" descr="Information outline">
            <a:extLst>
              <a:ext uri="{FF2B5EF4-FFF2-40B4-BE49-F238E27FC236}">
                <a16:creationId xmlns:a16="http://schemas.microsoft.com/office/drawing/2014/main" id="{122923DB-A80E-433F-8AE2-8C6D8FCA3CB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6"/>
            <a:ext cx="4965143" cy="1101635"/>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cs typeface="Arial" panose="020B0604020202020204" pitchFamily="34" charset="0"/>
              </a:rPr>
              <a:t>Berkshire also have a booklet to support your search for your future.  </a:t>
            </a:r>
          </a:p>
        </p:txBody>
      </p:sp>
      <p:pic>
        <p:nvPicPr>
          <p:cNvPr id="10" name="Picture 2" descr="Berkshire Opportunities logo">
            <a:hlinkClick r:id="rId7"/>
            <a:extLst>
              <a:ext uri="{FF2B5EF4-FFF2-40B4-BE49-F238E27FC236}">
                <a16:creationId xmlns:a16="http://schemas.microsoft.com/office/drawing/2014/main" id="{B4619379-72D5-4DB4-B08B-5037821C0560}"/>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638744" y="1046635"/>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hlinkClick r:id="rId9"/>
            <a:extLst>
              <a:ext uri="{FF2B5EF4-FFF2-40B4-BE49-F238E27FC236}">
                <a16:creationId xmlns:a16="http://schemas.microsoft.com/office/drawing/2014/main" id="{71EFC6DC-584F-4B3F-8E1C-BEA76D4E6BD0}"/>
              </a:ext>
            </a:extLst>
          </p:cNvPr>
          <p:cNvPicPr>
            <a:picLocks noChangeAspect="1"/>
          </p:cNvPicPr>
          <p:nvPr/>
        </p:nvPicPr>
        <p:blipFill>
          <a:blip r:embed="rId10"/>
          <a:stretch>
            <a:fillRect/>
          </a:stretch>
        </p:blipFill>
        <p:spPr>
          <a:xfrm>
            <a:off x="4205983" y="3194743"/>
            <a:ext cx="4728411" cy="2989488"/>
          </a:xfrm>
          <a:prstGeom prst="rect">
            <a:avLst/>
          </a:prstGeom>
        </p:spPr>
      </p:pic>
      <p:sp>
        <p:nvSpPr>
          <p:cNvPr id="16" name="Rectangle: Rounded Corners 15">
            <a:extLst>
              <a:ext uri="{FF2B5EF4-FFF2-40B4-BE49-F238E27FC236}">
                <a16:creationId xmlns:a16="http://schemas.microsoft.com/office/drawing/2014/main" id="{FC2D11AE-4AE5-4C86-9C82-6E1EAE878AD7}"/>
              </a:ext>
            </a:extLst>
          </p:cNvPr>
          <p:cNvSpPr/>
          <p:nvPr/>
        </p:nvSpPr>
        <p:spPr>
          <a:xfrm>
            <a:off x="303177" y="2392216"/>
            <a:ext cx="3631147" cy="1814517"/>
          </a:xfrm>
          <a:prstGeom prst="roundRect">
            <a:avLst/>
          </a:prstGeom>
          <a:solidFill>
            <a:srgbClr val="B8E3F6"/>
          </a:solidFill>
          <a:ln w="381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booklet contains a mix of </a:t>
            </a:r>
            <a:r>
              <a:rPr lang="en-GB" sz="1600" b="1" dirty="0">
                <a:solidFill>
                  <a:schemeClr val="tx1"/>
                </a:solidFill>
                <a:latin typeface="Century Gothic" panose="020B0502020202020204" pitchFamily="34" charset="0"/>
              </a:rPr>
              <a:t>useful information, data, tips and tasks</a:t>
            </a:r>
            <a:r>
              <a:rPr lang="en-GB" sz="1600" dirty="0">
                <a:solidFill>
                  <a:schemeClr val="tx1"/>
                </a:solidFill>
                <a:latin typeface="Century Gothic" panose="020B0502020202020204" pitchFamily="34" charset="0"/>
              </a:rPr>
              <a:t>. Work through the pages to get to grips with the world of work and use the links to find out more.</a:t>
            </a:r>
            <a:endParaRPr lang="en-GB" sz="1600"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sp>
        <p:nvSpPr>
          <p:cNvPr id="19" name="Rectangle: Rounded Corners 18">
            <a:extLst>
              <a:ext uri="{FF2B5EF4-FFF2-40B4-BE49-F238E27FC236}">
                <a16:creationId xmlns:a16="http://schemas.microsoft.com/office/drawing/2014/main" id="{DBC8493A-9D9B-4F16-B27F-95D2653FE011}"/>
              </a:ext>
            </a:extLst>
          </p:cNvPr>
          <p:cNvSpPr/>
          <p:nvPr/>
        </p:nvSpPr>
        <p:spPr>
          <a:xfrm>
            <a:off x="303177" y="4601708"/>
            <a:ext cx="3631147" cy="1477227"/>
          </a:xfrm>
          <a:prstGeom prst="roundRect">
            <a:avLst/>
          </a:prstGeom>
          <a:solidFill>
            <a:srgbClr val="32B0E6"/>
          </a:solidFill>
          <a:ln w="381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There are a mix of </a:t>
            </a:r>
            <a:r>
              <a:rPr lang="en-GB" sz="1600" b="1" dirty="0">
                <a:solidFill>
                  <a:schemeClr val="tx1"/>
                </a:solidFill>
                <a:latin typeface="Century Gothic" panose="020B0502020202020204" pitchFamily="34" charset="0"/>
              </a:rPr>
              <a:t>exercises</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tips</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information</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links</a:t>
            </a:r>
            <a:r>
              <a:rPr lang="en-GB" sz="1600" dirty="0">
                <a:solidFill>
                  <a:schemeClr val="tx1"/>
                </a:solidFill>
                <a:latin typeface="Century Gothic" panose="020B0502020202020204" pitchFamily="34" charset="0"/>
              </a:rPr>
              <a:t> to useful web pages. Click </a:t>
            </a:r>
            <a:r>
              <a:rPr lang="en-GB" sz="1600" b="1" dirty="0">
                <a:solidFill>
                  <a:schemeClr val="tx1"/>
                </a:solidFill>
                <a:latin typeface="Century Gothic" panose="020B0502020202020204" pitchFamily="34" charset="0"/>
                <a:hlinkClick r:id="rId9">
                  <a:extLst>
                    <a:ext uri="{A12FA001-AC4F-418D-AE19-62706E023703}">
                      <ahyp:hlinkClr xmlns:ahyp="http://schemas.microsoft.com/office/drawing/2018/hyperlinkcolor" val="tx"/>
                    </a:ext>
                  </a:extLst>
                </a:hlinkClick>
              </a:rPr>
              <a:t>here</a:t>
            </a:r>
            <a:r>
              <a:rPr lang="en-GB" sz="1600" dirty="0">
                <a:solidFill>
                  <a:schemeClr val="tx1"/>
                </a:solidFill>
                <a:latin typeface="Century Gothic" panose="020B0502020202020204" pitchFamily="34" charset="0"/>
              </a:rPr>
              <a:t> to find out more about it.</a:t>
            </a:r>
          </a:p>
        </p:txBody>
      </p:sp>
      <p:sp>
        <p:nvSpPr>
          <p:cNvPr id="12" name="Shape 114">
            <a:extLst>
              <a:ext uri="{FF2B5EF4-FFF2-40B4-BE49-F238E27FC236}">
                <a16:creationId xmlns:a16="http://schemas.microsoft.com/office/drawing/2014/main" id="{C0370329-A93B-4D6F-8657-6F3E9822D07E}"/>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Finding help &amp; information</a:t>
            </a:r>
          </a:p>
        </p:txBody>
      </p:sp>
    </p:spTree>
    <p:extLst>
      <p:ext uri="{BB962C8B-B14F-4D97-AF65-F5344CB8AC3E}">
        <p14:creationId xmlns:p14="http://schemas.microsoft.com/office/powerpoint/2010/main" val="156441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descr="Signpost outline">
            <a:extLst>
              <a:ext uri="{FF2B5EF4-FFF2-40B4-BE49-F238E27FC236}">
                <a16:creationId xmlns:a16="http://schemas.microsoft.com/office/drawing/2014/main" id="{B1818FF2-D4AB-47AE-98EB-BFD82E38D966}"/>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04800" y="1520356"/>
            <a:ext cx="5229922" cy="5229922"/>
          </a:xfrm>
          <a:prstGeom prst="rect">
            <a:avLst/>
          </a:prstGeom>
        </p:spPr>
      </p:pic>
      <p:pic>
        <p:nvPicPr>
          <p:cNvPr id="4" name="Graphic 3" descr="Information outline">
            <a:extLst>
              <a:ext uri="{FF2B5EF4-FFF2-40B4-BE49-F238E27FC236}">
                <a16:creationId xmlns:a16="http://schemas.microsoft.com/office/drawing/2014/main" id="{52CFACEA-9FA8-4DDB-853A-E5AB0D85598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6" name="Rectangle: Rounded Corners 5">
            <a:extLst>
              <a:ext uri="{FF2B5EF4-FFF2-40B4-BE49-F238E27FC236}">
                <a16:creationId xmlns:a16="http://schemas.microsoft.com/office/drawing/2014/main" id="{A492409C-3B85-481D-BE1F-2E40D109E03F}"/>
              </a:ext>
            </a:extLst>
          </p:cNvPr>
          <p:cNvSpPr/>
          <p:nvPr/>
        </p:nvSpPr>
        <p:spPr>
          <a:xfrm>
            <a:off x="2069102" y="2568376"/>
            <a:ext cx="5005795" cy="1721245"/>
          </a:xfrm>
          <a:prstGeom prst="roundRect">
            <a:avLst/>
          </a:prstGeom>
          <a:solidFill>
            <a:srgbClr val="B8E3F6"/>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Over the </a:t>
            </a:r>
            <a:r>
              <a:rPr lang="en-GB" sz="1600" b="1" dirty="0">
                <a:solidFill>
                  <a:schemeClr val="tx1"/>
                </a:solidFill>
                <a:latin typeface="Century Gothic" panose="020B0502020202020204" pitchFamily="34" charset="0"/>
              </a:rPr>
              <a:t>next few slides </a:t>
            </a:r>
            <a:r>
              <a:rPr lang="en-GB" sz="1600" dirty="0">
                <a:solidFill>
                  <a:schemeClr val="tx1"/>
                </a:solidFill>
                <a:latin typeface="Century Gothic" panose="020B0502020202020204" pitchFamily="34" charset="0"/>
              </a:rPr>
              <a:t>there are </a:t>
            </a:r>
            <a:r>
              <a:rPr lang="en-GB" sz="1600" b="1" dirty="0">
                <a:solidFill>
                  <a:schemeClr val="tx1"/>
                </a:solidFill>
                <a:latin typeface="Century Gothic" panose="020B0502020202020204" pitchFamily="34" charset="0"/>
              </a:rPr>
              <a:t>website links to some of the employers </a:t>
            </a:r>
            <a:r>
              <a:rPr lang="en-GB" sz="1600" dirty="0">
                <a:solidFill>
                  <a:schemeClr val="tx1"/>
                </a:solidFill>
                <a:latin typeface="Century Gothic" panose="020B0502020202020204" pitchFamily="34" charset="0"/>
              </a:rPr>
              <a:t>here in Berkshire and </a:t>
            </a:r>
            <a:r>
              <a:rPr lang="en-GB" sz="1600" b="1" dirty="0">
                <a:solidFill>
                  <a:schemeClr val="tx1"/>
                </a:solidFill>
                <a:latin typeface="Century Gothic" panose="020B0502020202020204" pitchFamily="34" charset="0"/>
              </a:rPr>
              <a:t>other agencies </a:t>
            </a:r>
            <a:r>
              <a:rPr lang="en-GB" sz="1600" dirty="0">
                <a:solidFill>
                  <a:schemeClr val="tx1"/>
                </a:solidFill>
                <a:latin typeface="Century Gothic" panose="020B0502020202020204" pitchFamily="34" charset="0"/>
              </a:rPr>
              <a:t>offering help and support.  </a:t>
            </a:r>
          </a:p>
        </p:txBody>
      </p:sp>
      <p:pic>
        <p:nvPicPr>
          <p:cNvPr id="7" name="Picture 6" descr="Berkshire Opportunities logo">
            <a:extLst>
              <a:ext uri="{FF2B5EF4-FFF2-40B4-BE49-F238E27FC236}">
                <a16:creationId xmlns:a16="http://schemas.microsoft.com/office/drawing/2014/main" id="{6EFD3AAF-B84C-4F04-8939-E7F30A0CF9F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0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Graphic 35" descr="Signpost outline">
            <a:extLst>
              <a:ext uri="{FF2B5EF4-FFF2-40B4-BE49-F238E27FC236}">
                <a16:creationId xmlns:a16="http://schemas.microsoft.com/office/drawing/2014/main" id="{72885E48-5153-45AD-BD01-283195814827}"/>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8" name="Graphic 37" descr="Information outline">
            <a:extLst>
              <a:ext uri="{FF2B5EF4-FFF2-40B4-BE49-F238E27FC236}">
                <a16:creationId xmlns:a16="http://schemas.microsoft.com/office/drawing/2014/main" id="{63C563CB-B908-4599-B798-5D7E6A6270C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Construction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20" name="Picture 19">
            <a:hlinkClick r:id="rId7"/>
            <a:extLst>
              <a:ext uri="{FF2B5EF4-FFF2-40B4-BE49-F238E27FC236}">
                <a16:creationId xmlns:a16="http://schemas.microsoft.com/office/drawing/2014/main" id="{724C4CD2-1F9C-4554-9DC1-CEF726269729}"/>
              </a:ext>
            </a:extLst>
          </p:cNvPr>
          <p:cNvPicPr>
            <a:picLocks noChangeAspect="1"/>
          </p:cNvPicPr>
          <p:nvPr/>
        </p:nvPicPr>
        <p:blipFill>
          <a:blip r:embed="rId8"/>
          <a:stretch>
            <a:fillRect/>
          </a:stretch>
        </p:blipFill>
        <p:spPr>
          <a:xfrm rot="586529">
            <a:off x="2551608" y="2256938"/>
            <a:ext cx="1589514" cy="953708"/>
          </a:xfrm>
          <a:prstGeom prst="rect">
            <a:avLst/>
          </a:prstGeom>
          <a:effectLst>
            <a:outerShdw blurRad="50800" dist="38100" dir="2700000" algn="tl" rotWithShape="0">
              <a:prstClr val="black">
                <a:alpha val="40000"/>
              </a:prstClr>
            </a:outerShdw>
          </a:effectLst>
        </p:spPr>
      </p:pic>
      <p:pic>
        <p:nvPicPr>
          <p:cNvPr id="21" name="Picture 20">
            <a:hlinkClick r:id="rId9"/>
            <a:extLst>
              <a:ext uri="{FF2B5EF4-FFF2-40B4-BE49-F238E27FC236}">
                <a16:creationId xmlns:a16="http://schemas.microsoft.com/office/drawing/2014/main" id="{1E3821CD-B713-43B1-99C0-0709343FA27D}"/>
              </a:ext>
            </a:extLst>
          </p:cNvPr>
          <p:cNvPicPr>
            <a:picLocks noChangeAspect="1"/>
          </p:cNvPicPr>
          <p:nvPr/>
        </p:nvPicPr>
        <p:blipFill>
          <a:blip r:embed="rId10"/>
          <a:stretch>
            <a:fillRect/>
          </a:stretch>
        </p:blipFill>
        <p:spPr>
          <a:xfrm rot="21379993">
            <a:off x="610897" y="3623934"/>
            <a:ext cx="1564229" cy="1251383"/>
          </a:xfrm>
          <a:prstGeom prst="rect">
            <a:avLst/>
          </a:prstGeom>
          <a:effectLst>
            <a:outerShdw blurRad="50800" dist="38100" dir="2700000" algn="tl" rotWithShape="0">
              <a:prstClr val="black">
                <a:alpha val="40000"/>
              </a:prstClr>
            </a:outerShdw>
          </a:effectLst>
        </p:spPr>
      </p:pic>
      <p:pic>
        <p:nvPicPr>
          <p:cNvPr id="23" name="Picture 22">
            <a:hlinkClick r:id="rId11"/>
            <a:extLst>
              <a:ext uri="{FF2B5EF4-FFF2-40B4-BE49-F238E27FC236}">
                <a16:creationId xmlns:a16="http://schemas.microsoft.com/office/drawing/2014/main" id="{5767573F-C31A-42FA-BC25-14ACB8F08F6F}"/>
              </a:ext>
            </a:extLst>
          </p:cNvPr>
          <p:cNvPicPr>
            <a:picLocks noChangeAspect="1"/>
          </p:cNvPicPr>
          <p:nvPr/>
        </p:nvPicPr>
        <p:blipFill>
          <a:blip r:embed="rId12"/>
          <a:stretch>
            <a:fillRect/>
          </a:stretch>
        </p:blipFill>
        <p:spPr>
          <a:xfrm rot="21240508">
            <a:off x="6311578" y="3637474"/>
            <a:ext cx="2328362" cy="384539"/>
          </a:xfrm>
          <a:prstGeom prst="rect">
            <a:avLst/>
          </a:prstGeom>
          <a:effectLst>
            <a:outerShdw blurRad="50800" dist="38100" dir="2700000" algn="tl" rotWithShape="0">
              <a:prstClr val="black">
                <a:alpha val="40000"/>
              </a:prstClr>
            </a:outerShdw>
          </a:effectLst>
        </p:spPr>
      </p:pic>
      <p:pic>
        <p:nvPicPr>
          <p:cNvPr id="26" name="Picture 25">
            <a:hlinkClick r:id="rId13"/>
            <a:extLst>
              <a:ext uri="{FF2B5EF4-FFF2-40B4-BE49-F238E27FC236}">
                <a16:creationId xmlns:a16="http://schemas.microsoft.com/office/drawing/2014/main" id="{2049E4C3-321B-40A5-A9FD-712C4F6021CA}"/>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rot="335967">
            <a:off x="3643070" y="3730168"/>
            <a:ext cx="2354526" cy="361602"/>
          </a:xfrm>
          <a:prstGeom prst="rect">
            <a:avLst/>
          </a:prstGeom>
          <a:effectLst>
            <a:outerShdw blurRad="50800" dist="38100" dir="2700000" algn="tl" rotWithShape="0">
              <a:prstClr val="black">
                <a:alpha val="40000"/>
              </a:prstClr>
            </a:outerShdw>
          </a:effectLst>
        </p:spPr>
      </p:pic>
      <p:pic>
        <p:nvPicPr>
          <p:cNvPr id="28" name="Picture 27">
            <a:hlinkClick r:id="rId15"/>
            <a:extLst>
              <a:ext uri="{FF2B5EF4-FFF2-40B4-BE49-F238E27FC236}">
                <a16:creationId xmlns:a16="http://schemas.microsoft.com/office/drawing/2014/main" id="{843449A7-49D6-4358-AD83-293238651ACE}"/>
              </a:ext>
            </a:extLst>
          </p:cNvPr>
          <p:cNvPicPr>
            <a:picLocks noChangeAspect="1"/>
          </p:cNvPicPr>
          <p:nvPr/>
        </p:nvPicPr>
        <p:blipFill>
          <a:blip r:embed="rId16"/>
          <a:stretch>
            <a:fillRect/>
          </a:stretch>
        </p:blipFill>
        <p:spPr>
          <a:xfrm rot="194003">
            <a:off x="2490443" y="3668578"/>
            <a:ext cx="902468" cy="1209493"/>
          </a:xfrm>
          <a:prstGeom prst="rect">
            <a:avLst/>
          </a:prstGeom>
          <a:effectLst>
            <a:outerShdw blurRad="50800" dist="38100" dir="2700000" algn="tl" rotWithShape="0">
              <a:prstClr val="black">
                <a:alpha val="40000"/>
              </a:prstClr>
            </a:outerShdw>
          </a:effectLst>
        </p:spPr>
      </p:pic>
      <p:pic>
        <p:nvPicPr>
          <p:cNvPr id="29" name="Picture 28">
            <a:hlinkClick r:id="rId17"/>
            <a:extLst>
              <a:ext uri="{FF2B5EF4-FFF2-40B4-BE49-F238E27FC236}">
                <a16:creationId xmlns:a16="http://schemas.microsoft.com/office/drawing/2014/main" id="{45CEB6D4-DBF0-4185-A861-C5CBB50C0A29}"/>
              </a:ext>
            </a:extLst>
          </p:cNvPr>
          <p:cNvPicPr>
            <a:picLocks noChangeAspect="1"/>
          </p:cNvPicPr>
          <p:nvPr/>
        </p:nvPicPr>
        <p:blipFill>
          <a:blip r:embed="rId18"/>
          <a:stretch>
            <a:fillRect/>
          </a:stretch>
        </p:blipFill>
        <p:spPr>
          <a:xfrm rot="21248230">
            <a:off x="4768211" y="2388298"/>
            <a:ext cx="1600180" cy="953707"/>
          </a:xfrm>
          <a:prstGeom prst="rect">
            <a:avLst/>
          </a:prstGeom>
          <a:effectLst>
            <a:outerShdw blurRad="50800" dist="38100" dir="2700000" algn="tl" rotWithShape="0">
              <a:prstClr val="black">
                <a:alpha val="40000"/>
              </a:prstClr>
            </a:outerShdw>
          </a:effectLst>
        </p:spPr>
      </p:pic>
      <p:pic>
        <p:nvPicPr>
          <p:cNvPr id="30" name="Picture 29">
            <a:hlinkClick r:id="rId19"/>
            <a:extLst>
              <a:ext uri="{FF2B5EF4-FFF2-40B4-BE49-F238E27FC236}">
                <a16:creationId xmlns:a16="http://schemas.microsoft.com/office/drawing/2014/main" id="{09223E15-1D34-4EF9-B55E-940229079032}"/>
              </a:ext>
            </a:extLst>
          </p:cNvPr>
          <p:cNvPicPr>
            <a:picLocks noChangeAspect="1"/>
          </p:cNvPicPr>
          <p:nvPr/>
        </p:nvPicPr>
        <p:blipFill>
          <a:blip r:embed="rId20"/>
          <a:stretch>
            <a:fillRect/>
          </a:stretch>
        </p:blipFill>
        <p:spPr>
          <a:xfrm rot="243081">
            <a:off x="6628995" y="2380932"/>
            <a:ext cx="2091746" cy="766785"/>
          </a:xfrm>
          <a:prstGeom prst="rect">
            <a:avLst/>
          </a:prstGeom>
          <a:effectLst>
            <a:outerShdw blurRad="50800" dist="38100" dir="2700000" algn="tl" rotWithShape="0">
              <a:prstClr val="black">
                <a:alpha val="40000"/>
              </a:prstClr>
            </a:outerShdw>
          </a:effectLst>
        </p:spPr>
      </p:pic>
      <p:pic>
        <p:nvPicPr>
          <p:cNvPr id="31" name="Picture 30">
            <a:hlinkClick r:id="rId21"/>
            <a:extLst>
              <a:ext uri="{FF2B5EF4-FFF2-40B4-BE49-F238E27FC236}">
                <a16:creationId xmlns:a16="http://schemas.microsoft.com/office/drawing/2014/main" id="{5BEB485B-CFE9-4E52-89D1-B94BE192E72E}"/>
              </a:ext>
            </a:extLst>
          </p:cNvPr>
          <p:cNvPicPr>
            <a:picLocks noChangeAspect="1"/>
          </p:cNvPicPr>
          <p:nvPr/>
        </p:nvPicPr>
        <p:blipFill>
          <a:blip r:embed="rId22"/>
          <a:stretch>
            <a:fillRect/>
          </a:stretch>
        </p:blipFill>
        <p:spPr>
          <a:xfrm rot="21002257">
            <a:off x="414555" y="2215175"/>
            <a:ext cx="1725932" cy="899039"/>
          </a:xfrm>
          <a:prstGeom prst="rect">
            <a:avLst/>
          </a:prstGeom>
          <a:effectLst>
            <a:outerShdw blurRad="50800" dist="38100" dir="2700000" algn="tl" rotWithShape="0">
              <a:prstClr val="black">
                <a:alpha val="40000"/>
              </a:prstClr>
            </a:outerShdw>
          </a:effectLst>
        </p:spPr>
      </p:pic>
      <p:pic>
        <p:nvPicPr>
          <p:cNvPr id="32" name="Picture 31">
            <a:hlinkClick r:id="rId23"/>
            <a:extLst>
              <a:ext uri="{FF2B5EF4-FFF2-40B4-BE49-F238E27FC236}">
                <a16:creationId xmlns:a16="http://schemas.microsoft.com/office/drawing/2014/main" id="{39C71C41-44FE-4CB2-891C-FBF8C0A3F036}"/>
              </a:ext>
            </a:extLst>
          </p:cNvPr>
          <p:cNvPicPr>
            <a:picLocks noChangeAspect="1"/>
          </p:cNvPicPr>
          <p:nvPr/>
        </p:nvPicPr>
        <p:blipFill>
          <a:blip r:embed="rId24"/>
          <a:stretch>
            <a:fillRect/>
          </a:stretch>
        </p:blipFill>
        <p:spPr>
          <a:xfrm>
            <a:off x="6709730" y="4270046"/>
            <a:ext cx="1642440" cy="821220"/>
          </a:xfrm>
          <a:prstGeom prst="rect">
            <a:avLst/>
          </a:prstGeom>
          <a:effectLst>
            <a:outerShdw blurRad="50800" dist="38100" dir="2700000" algn="tl" rotWithShape="0">
              <a:prstClr val="black">
                <a:alpha val="40000"/>
              </a:prstClr>
            </a:outerShdw>
          </a:effectLst>
        </p:spPr>
      </p:pic>
      <p:pic>
        <p:nvPicPr>
          <p:cNvPr id="33" name="Picture 32">
            <a:hlinkClick r:id="rId25"/>
            <a:extLst>
              <a:ext uri="{FF2B5EF4-FFF2-40B4-BE49-F238E27FC236}">
                <a16:creationId xmlns:a16="http://schemas.microsoft.com/office/drawing/2014/main" id="{60950C71-EC61-4FCE-906B-8007EE2E91CF}"/>
              </a:ext>
            </a:extLst>
          </p:cNvPr>
          <p:cNvPicPr>
            <a:picLocks noChangeAspect="1"/>
          </p:cNvPicPr>
          <p:nvPr/>
        </p:nvPicPr>
        <p:blipFill>
          <a:blip r:embed="rId26"/>
          <a:stretch>
            <a:fillRect/>
          </a:stretch>
        </p:blipFill>
        <p:spPr>
          <a:xfrm>
            <a:off x="3985771" y="4405178"/>
            <a:ext cx="1896327" cy="645244"/>
          </a:xfrm>
          <a:prstGeom prst="rect">
            <a:avLst/>
          </a:prstGeom>
          <a:effectLst>
            <a:outerShdw blurRad="50800" dist="38100" dir="2700000" algn="tl" rotWithShape="0">
              <a:prstClr val="black">
                <a:alpha val="40000"/>
              </a:prstClr>
            </a:outerShdw>
          </a:effectLst>
        </p:spPr>
      </p:pic>
      <p:sp>
        <p:nvSpPr>
          <p:cNvPr id="34" name="Rectangle: Rounded Corners 33">
            <a:extLst>
              <a:ext uri="{FF2B5EF4-FFF2-40B4-BE49-F238E27FC236}">
                <a16:creationId xmlns:a16="http://schemas.microsoft.com/office/drawing/2014/main" id="{CC7FE4AF-AFE7-4B37-BB9F-02809B38E868}"/>
              </a:ext>
            </a:extLst>
          </p:cNvPr>
          <p:cNvSpPr/>
          <p:nvPr/>
        </p:nvSpPr>
        <p:spPr>
          <a:xfrm>
            <a:off x="289595" y="5431844"/>
            <a:ext cx="8564809" cy="111217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a:t>
            </a:r>
            <a:r>
              <a:rPr lang="en-GB" sz="1600" b="1" dirty="0">
                <a:solidFill>
                  <a:schemeClr val="tx1"/>
                </a:solidFill>
                <a:latin typeface="Century Gothic" panose="020B0502020202020204" pitchFamily="34" charset="0"/>
              </a:rPr>
              <a:t>construction industry </a:t>
            </a:r>
            <a:r>
              <a:rPr lang="en-GB" sz="1600" dirty="0">
                <a:solidFill>
                  <a:schemeClr val="tx1"/>
                </a:solidFill>
                <a:latin typeface="Century Gothic" panose="020B0502020202020204" pitchFamily="34" charset="0"/>
              </a:rPr>
              <a:t>plays a </a:t>
            </a:r>
            <a:r>
              <a:rPr lang="en-GB" sz="1600" b="1" dirty="0">
                <a:solidFill>
                  <a:schemeClr val="tx1"/>
                </a:solidFill>
                <a:latin typeface="Century Gothic" panose="020B0502020202020204" pitchFamily="34" charset="0"/>
              </a:rPr>
              <a:t>leading role in delivering economic growth</a:t>
            </a:r>
            <a:r>
              <a:rPr lang="en-GB" sz="1600" dirty="0">
                <a:solidFill>
                  <a:schemeClr val="tx1"/>
                </a:solidFill>
                <a:latin typeface="Century Gothic" panose="020B0502020202020204" pitchFamily="34" charset="0"/>
              </a:rPr>
              <a:t>. The industry is </a:t>
            </a:r>
            <a:r>
              <a:rPr lang="en-GB" sz="1600" b="1" dirty="0">
                <a:solidFill>
                  <a:schemeClr val="tx1"/>
                </a:solidFill>
                <a:latin typeface="Century Gothic" panose="020B0502020202020204" pitchFamily="34" charset="0"/>
              </a:rPr>
              <a:t>essential</a:t>
            </a:r>
            <a:r>
              <a:rPr lang="en-GB" sz="1600" dirty="0">
                <a:solidFill>
                  <a:schemeClr val="tx1"/>
                </a:solidFill>
                <a:latin typeface="Century Gothic" panose="020B0502020202020204" pitchFamily="34" charset="0"/>
              </a:rPr>
              <a:t> in meeting the </a:t>
            </a:r>
            <a:r>
              <a:rPr lang="en-GB" sz="1600" b="1" dirty="0">
                <a:solidFill>
                  <a:schemeClr val="tx1"/>
                </a:solidFill>
                <a:latin typeface="Century Gothic" panose="020B0502020202020204" pitchFamily="34" charset="0"/>
              </a:rPr>
              <a:t>economic and social challenges </a:t>
            </a:r>
            <a:r>
              <a:rPr lang="en-GB" sz="1600" dirty="0">
                <a:solidFill>
                  <a:schemeClr val="tx1"/>
                </a:solidFill>
                <a:latin typeface="Century Gothic" panose="020B0502020202020204" pitchFamily="34" charset="0"/>
              </a:rPr>
              <a:t>that local areas face across the </a:t>
            </a:r>
            <a:r>
              <a:rPr lang="en-GB" sz="1600" b="1" dirty="0">
                <a:solidFill>
                  <a:schemeClr val="tx1"/>
                </a:solidFill>
                <a:latin typeface="Century Gothic" panose="020B0502020202020204" pitchFamily="34" charset="0"/>
              </a:rPr>
              <a:t>infrastructure</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housing</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repair and maintenance</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industrial</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commercial</a:t>
            </a:r>
            <a:r>
              <a:rPr lang="en-GB" sz="1600" dirty="0">
                <a:solidFill>
                  <a:schemeClr val="tx1"/>
                </a:solidFill>
                <a:latin typeface="Century Gothic" panose="020B0502020202020204" pitchFamily="34" charset="0"/>
              </a:rPr>
              <a:t> sectors. </a:t>
            </a:r>
            <a:endParaRPr lang="en-GB" sz="1600" dirty="0">
              <a:solidFill>
                <a:schemeClr val="tx1"/>
              </a:solidFill>
              <a:latin typeface="Century Gothic" panose="020B0502020202020204" pitchFamily="34" charset="0"/>
              <a:cs typeface="Calibri"/>
            </a:endParaRPr>
          </a:p>
        </p:txBody>
      </p:sp>
      <p:pic>
        <p:nvPicPr>
          <p:cNvPr id="37" name="Picture 2" descr="Berkshire Opportunities logo">
            <a:extLst>
              <a:ext uri="{FF2B5EF4-FFF2-40B4-BE49-F238E27FC236}">
                <a16:creationId xmlns:a16="http://schemas.microsoft.com/office/drawing/2014/main" id="{1BF398BE-A329-4F9B-820A-94407EFC3E05}"/>
              </a:ext>
            </a:extLst>
          </p:cNvPr>
          <p:cNvPicPr>
            <a:picLocks noChangeAspect="1" noChangeArrowheads="1"/>
          </p:cNvPicPr>
          <p:nvPr/>
        </p:nvPicPr>
        <p:blipFill>
          <a:blip r:embed="rId27">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35" name="Shape 114">
            <a:extLst>
              <a:ext uri="{FF2B5EF4-FFF2-40B4-BE49-F238E27FC236}">
                <a16:creationId xmlns:a16="http://schemas.microsoft.com/office/drawing/2014/main" id="{846147EE-832F-4081-9286-7B3E7B8C2475}"/>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847927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Graphic 37" descr="Signpost outline">
            <a:extLst>
              <a:ext uri="{FF2B5EF4-FFF2-40B4-BE49-F238E27FC236}">
                <a16:creationId xmlns:a16="http://schemas.microsoft.com/office/drawing/2014/main" id="{0D55028E-354B-4448-860C-6B9048BB944B}"/>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9" name="Graphic 38" descr="Information outline">
            <a:extLst>
              <a:ext uri="{FF2B5EF4-FFF2-40B4-BE49-F238E27FC236}">
                <a16:creationId xmlns:a16="http://schemas.microsoft.com/office/drawing/2014/main" id="{E4B998A7-C73E-42F3-B4E7-A74B33C4EDE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Digital Technologies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sp>
        <p:nvSpPr>
          <p:cNvPr id="8" name="Rectangle: Rounded Corners 7">
            <a:extLst>
              <a:ext uri="{FF2B5EF4-FFF2-40B4-BE49-F238E27FC236}">
                <a16:creationId xmlns:a16="http://schemas.microsoft.com/office/drawing/2014/main" id="{4205EEF3-FFBF-4A48-B15E-6C3EAD945132}"/>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rPr>
              <a:t>Major digital tech multinationals including Vodafone, Microsoft, Oracle and Cisco Systems </a:t>
            </a:r>
            <a:r>
              <a:rPr lang="en-GB" sz="1600" dirty="0">
                <a:solidFill>
                  <a:schemeClr val="tx1"/>
                </a:solidFill>
                <a:latin typeface="Century Gothic" panose="020B0502020202020204" pitchFamily="34" charset="0"/>
              </a:rPr>
              <a:t>have long understood the locational benefits of the Thames Valley. Many </a:t>
            </a:r>
            <a:r>
              <a:rPr lang="en-GB" sz="1600" b="1" dirty="0">
                <a:solidFill>
                  <a:schemeClr val="tx1"/>
                </a:solidFill>
                <a:latin typeface="Century Gothic" panose="020B0502020202020204" pitchFamily="34" charset="0"/>
              </a:rPr>
              <a:t>multinationals</a:t>
            </a:r>
            <a:r>
              <a:rPr lang="en-GB" sz="1600" dirty="0">
                <a:solidFill>
                  <a:schemeClr val="tx1"/>
                </a:solidFill>
                <a:latin typeface="Century Gothic" panose="020B0502020202020204" pitchFamily="34" charset="0"/>
              </a:rPr>
              <a:t> are based at Green Park, whilst the </a:t>
            </a:r>
            <a:r>
              <a:rPr lang="en-GB" sz="1600" b="1" dirty="0">
                <a:solidFill>
                  <a:schemeClr val="tx1"/>
                </a:solidFill>
                <a:latin typeface="Century Gothic" panose="020B0502020202020204" pitchFamily="34" charset="0"/>
              </a:rPr>
              <a:t>Thames Valley Science Park is home to 70 companies.</a:t>
            </a:r>
            <a:endParaRPr lang="en-GB" sz="1600" b="1" dirty="0">
              <a:solidFill>
                <a:schemeClr val="tx1"/>
              </a:solidFill>
              <a:latin typeface="Century Gothic" panose="020B0502020202020204" pitchFamily="34" charset="0"/>
              <a:cs typeface="Calibri"/>
            </a:endParaRPr>
          </a:p>
        </p:txBody>
      </p:sp>
      <p:pic>
        <p:nvPicPr>
          <p:cNvPr id="23" name="Picture 22">
            <a:hlinkClick r:id="rId7"/>
            <a:extLst>
              <a:ext uri="{FF2B5EF4-FFF2-40B4-BE49-F238E27FC236}">
                <a16:creationId xmlns:a16="http://schemas.microsoft.com/office/drawing/2014/main" id="{98481AF9-955B-4307-BA1D-A0173DA9D36D}"/>
              </a:ext>
            </a:extLst>
          </p:cNvPr>
          <p:cNvPicPr>
            <a:picLocks noChangeAspect="1"/>
          </p:cNvPicPr>
          <p:nvPr/>
        </p:nvPicPr>
        <p:blipFill>
          <a:blip r:embed="rId8"/>
          <a:stretch>
            <a:fillRect/>
          </a:stretch>
        </p:blipFill>
        <p:spPr>
          <a:xfrm rot="630541">
            <a:off x="7564477" y="2134865"/>
            <a:ext cx="1217665" cy="1084643"/>
          </a:xfrm>
          <a:prstGeom prst="rect">
            <a:avLst/>
          </a:prstGeom>
          <a:effectLst>
            <a:outerShdw blurRad="50800" dist="38100" dir="2700000" algn="tl" rotWithShape="0">
              <a:prstClr val="black">
                <a:alpha val="40000"/>
              </a:prstClr>
            </a:outerShdw>
          </a:effectLst>
        </p:spPr>
      </p:pic>
      <p:pic>
        <p:nvPicPr>
          <p:cNvPr id="26" name="Picture 25">
            <a:hlinkClick r:id="rId9"/>
            <a:extLst>
              <a:ext uri="{FF2B5EF4-FFF2-40B4-BE49-F238E27FC236}">
                <a16:creationId xmlns:a16="http://schemas.microsoft.com/office/drawing/2014/main" id="{70F95EE6-4057-4F81-8A84-2AEE585EF938}"/>
              </a:ext>
            </a:extLst>
          </p:cNvPr>
          <p:cNvPicPr>
            <a:picLocks noChangeAspect="1"/>
          </p:cNvPicPr>
          <p:nvPr/>
        </p:nvPicPr>
        <p:blipFill>
          <a:blip r:embed="rId10"/>
          <a:stretch>
            <a:fillRect/>
          </a:stretch>
        </p:blipFill>
        <p:spPr>
          <a:xfrm rot="21055974">
            <a:off x="463441" y="4334548"/>
            <a:ext cx="1220145" cy="871532"/>
          </a:xfrm>
          <a:prstGeom prst="rect">
            <a:avLst/>
          </a:prstGeom>
          <a:effectLst>
            <a:outerShdw blurRad="50800" dist="38100" dir="2700000" algn="tl" rotWithShape="0">
              <a:prstClr val="black">
                <a:alpha val="40000"/>
              </a:prstClr>
            </a:outerShdw>
          </a:effectLst>
        </p:spPr>
      </p:pic>
      <p:pic>
        <p:nvPicPr>
          <p:cNvPr id="28" name="Picture 27">
            <a:hlinkClick r:id="rId11"/>
            <a:extLst>
              <a:ext uri="{FF2B5EF4-FFF2-40B4-BE49-F238E27FC236}">
                <a16:creationId xmlns:a16="http://schemas.microsoft.com/office/drawing/2014/main" id="{3FC87FD3-8642-4650-B8C3-9FCD6B8C6A23}"/>
              </a:ext>
            </a:extLst>
          </p:cNvPr>
          <p:cNvPicPr>
            <a:picLocks noChangeAspect="1"/>
          </p:cNvPicPr>
          <p:nvPr/>
        </p:nvPicPr>
        <p:blipFill>
          <a:blip r:embed="rId12"/>
          <a:stretch>
            <a:fillRect/>
          </a:stretch>
        </p:blipFill>
        <p:spPr>
          <a:xfrm rot="21004902">
            <a:off x="7155157" y="4055015"/>
            <a:ext cx="1437670" cy="1126364"/>
          </a:xfrm>
          <a:prstGeom prst="rect">
            <a:avLst/>
          </a:prstGeom>
          <a:effectLst>
            <a:outerShdw blurRad="50800" dist="38100" dir="2700000" algn="tl" rotWithShape="0">
              <a:prstClr val="black">
                <a:alpha val="40000"/>
              </a:prstClr>
            </a:outerShdw>
          </a:effectLst>
        </p:spPr>
      </p:pic>
      <p:pic>
        <p:nvPicPr>
          <p:cNvPr id="29" name="Picture 28">
            <a:hlinkClick r:id="rId13"/>
            <a:extLst>
              <a:ext uri="{FF2B5EF4-FFF2-40B4-BE49-F238E27FC236}">
                <a16:creationId xmlns:a16="http://schemas.microsoft.com/office/drawing/2014/main" id="{706EFC2C-4883-47BE-A5F6-FF3FCA6CAE05}"/>
              </a:ext>
            </a:extLst>
          </p:cNvPr>
          <p:cNvPicPr>
            <a:picLocks noChangeAspect="1"/>
          </p:cNvPicPr>
          <p:nvPr/>
        </p:nvPicPr>
        <p:blipFill>
          <a:blip r:embed="rId14"/>
          <a:stretch>
            <a:fillRect/>
          </a:stretch>
        </p:blipFill>
        <p:spPr>
          <a:xfrm rot="20996622">
            <a:off x="371462" y="2138920"/>
            <a:ext cx="2058282" cy="756558"/>
          </a:xfrm>
          <a:prstGeom prst="rect">
            <a:avLst/>
          </a:prstGeom>
          <a:effectLst>
            <a:outerShdw blurRad="50800" dist="38100" dir="2700000" algn="tl" rotWithShape="0">
              <a:prstClr val="black">
                <a:alpha val="40000"/>
              </a:prstClr>
            </a:outerShdw>
          </a:effectLst>
        </p:spPr>
      </p:pic>
      <p:pic>
        <p:nvPicPr>
          <p:cNvPr id="30" name="Picture 29">
            <a:hlinkClick r:id="rId15"/>
            <a:extLst>
              <a:ext uri="{FF2B5EF4-FFF2-40B4-BE49-F238E27FC236}">
                <a16:creationId xmlns:a16="http://schemas.microsoft.com/office/drawing/2014/main" id="{DB6D0250-1697-4807-91F2-5193BC6DDE22}"/>
              </a:ext>
            </a:extLst>
          </p:cNvPr>
          <p:cNvPicPr>
            <a:picLocks noChangeAspect="1"/>
          </p:cNvPicPr>
          <p:nvPr/>
        </p:nvPicPr>
        <p:blipFill>
          <a:blip r:embed="rId16"/>
          <a:stretch>
            <a:fillRect/>
          </a:stretch>
        </p:blipFill>
        <p:spPr>
          <a:xfrm rot="436403">
            <a:off x="664666" y="3287796"/>
            <a:ext cx="2107127" cy="632138"/>
          </a:xfrm>
          <a:prstGeom prst="rect">
            <a:avLst/>
          </a:prstGeom>
          <a:effectLst>
            <a:outerShdw blurRad="50800" dist="38100" dir="2700000" algn="tl" rotWithShape="0">
              <a:prstClr val="black">
                <a:alpha val="40000"/>
              </a:prstClr>
            </a:outerShdw>
          </a:effectLst>
        </p:spPr>
      </p:pic>
      <p:pic>
        <p:nvPicPr>
          <p:cNvPr id="31" name="Picture 30">
            <a:hlinkClick r:id="rId17"/>
            <a:extLst>
              <a:ext uri="{FF2B5EF4-FFF2-40B4-BE49-F238E27FC236}">
                <a16:creationId xmlns:a16="http://schemas.microsoft.com/office/drawing/2014/main" id="{001E6E3D-39EF-4B60-9544-F9D637B25070}"/>
              </a:ext>
            </a:extLst>
          </p:cNvPr>
          <p:cNvPicPr>
            <a:picLocks noChangeAspect="1"/>
          </p:cNvPicPr>
          <p:nvPr/>
        </p:nvPicPr>
        <p:blipFill>
          <a:blip r:embed="rId18"/>
          <a:stretch>
            <a:fillRect/>
          </a:stretch>
        </p:blipFill>
        <p:spPr>
          <a:xfrm rot="723439">
            <a:off x="3263204" y="2312671"/>
            <a:ext cx="1867130" cy="635309"/>
          </a:xfrm>
          <a:prstGeom prst="rect">
            <a:avLst/>
          </a:prstGeom>
          <a:effectLst>
            <a:outerShdw blurRad="50800" dist="38100" dir="2700000" algn="tl" rotWithShape="0">
              <a:prstClr val="black">
                <a:alpha val="40000"/>
              </a:prstClr>
            </a:outerShdw>
          </a:effectLst>
        </p:spPr>
      </p:pic>
      <p:pic>
        <p:nvPicPr>
          <p:cNvPr id="32" name="Picture 31">
            <a:hlinkClick r:id="rId19"/>
            <a:extLst>
              <a:ext uri="{FF2B5EF4-FFF2-40B4-BE49-F238E27FC236}">
                <a16:creationId xmlns:a16="http://schemas.microsoft.com/office/drawing/2014/main" id="{87D8C669-035A-4B29-8B0D-0096B825AE69}"/>
              </a:ext>
            </a:extLst>
          </p:cNvPr>
          <p:cNvPicPr>
            <a:picLocks noChangeAspect="1"/>
          </p:cNvPicPr>
          <p:nvPr/>
        </p:nvPicPr>
        <p:blipFill>
          <a:blip r:embed="rId20"/>
          <a:stretch>
            <a:fillRect/>
          </a:stretch>
        </p:blipFill>
        <p:spPr>
          <a:xfrm rot="21021519">
            <a:off x="5944200" y="2157249"/>
            <a:ext cx="1283271" cy="760294"/>
          </a:xfrm>
          <a:prstGeom prst="rect">
            <a:avLst/>
          </a:prstGeom>
          <a:effectLst>
            <a:outerShdw blurRad="50800" dist="38100" dir="2700000" algn="tl" rotWithShape="0">
              <a:prstClr val="black">
                <a:alpha val="40000"/>
              </a:prstClr>
            </a:outerShdw>
          </a:effectLst>
        </p:spPr>
      </p:pic>
      <p:pic>
        <p:nvPicPr>
          <p:cNvPr id="33" name="Picture 32">
            <a:hlinkClick r:id="rId21"/>
            <a:extLst>
              <a:ext uri="{FF2B5EF4-FFF2-40B4-BE49-F238E27FC236}">
                <a16:creationId xmlns:a16="http://schemas.microsoft.com/office/drawing/2014/main" id="{51D324F4-A449-4C76-BE21-4FC3DA741520}"/>
              </a:ext>
            </a:extLst>
          </p:cNvPr>
          <p:cNvPicPr>
            <a:picLocks noChangeAspect="1"/>
          </p:cNvPicPr>
          <p:nvPr/>
        </p:nvPicPr>
        <p:blipFill>
          <a:blip r:embed="rId22"/>
          <a:stretch>
            <a:fillRect/>
          </a:stretch>
        </p:blipFill>
        <p:spPr>
          <a:xfrm rot="490524">
            <a:off x="5669315" y="3245405"/>
            <a:ext cx="1237049" cy="1072793"/>
          </a:xfrm>
          <a:prstGeom prst="rect">
            <a:avLst/>
          </a:prstGeom>
          <a:effectLst>
            <a:outerShdw blurRad="50800" dist="38100" dir="2700000" algn="tl" rotWithShape="0">
              <a:prstClr val="black">
                <a:alpha val="40000"/>
              </a:prstClr>
            </a:outerShdw>
          </a:effectLst>
        </p:spPr>
      </p:pic>
      <p:pic>
        <p:nvPicPr>
          <p:cNvPr id="34" name="Picture 33">
            <a:hlinkClick r:id="rId23"/>
            <a:extLst>
              <a:ext uri="{FF2B5EF4-FFF2-40B4-BE49-F238E27FC236}">
                <a16:creationId xmlns:a16="http://schemas.microsoft.com/office/drawing/2014/main" id="{A89340C2-D98E-4D29-AFD7-9B8B478ACCBD}"/>
              </a:ext>
            </a:extLst>
          </p:cNvPr>
          <p:cNvPicPr>
            <a:picLocks noChangeAspect="1"/>
          </p:cNvPicPr>
          <p:nvPr/>
        </p:nvPicPr>
        <p:blipFill>
          <a:blip r:embed="rId24"/>
          <a:stretch>
            <a:fillRect/>
          </a:stretch>
        </p:blipFill>
        <p:spPr>
          <a:xfrm rot="831278">
            <a:off x="4500153" y="4463319"/>
            <a:ext cx="1670797" cy="659894"/>
          </a:xfrm>
          <a:prstGeom prst="rect">
            <a:avLst/>
          </a:prstGeom>
          <a:effectLst>
            <a:outerShdw blurRad="50800" dist="38100" dir="2700000" algn="tl" rotWithShape="0">
              <a:prstClr val="black">
                <a:alpha val="40000"/>
              </a:prstClr>
            </a:outerShdw>
          </a:effectLst>
        </p:spPr>
      </p:pic>
      <p:pic>
        <p:nvPicPr>
          <p:cNvPr id="35" name="Picture 34">
            <a:hlinkClick r:id="rId25"/>
            <a:extLst>
              <a:ext uri="{FF2B5EF4-FFF2-40B4-BE49-F238E27FC236}">
                <a16:creationId xmlns:a16="http://schemas.microsoft.com/office/drawing/2014/main" id="{2A1D8DB3-08D8-4558-B79B-95C6AADC09A2}"/>
              </a:ext>
            </a:extLst>
          </p:cNvPr>
          <p:cNvPicPr>
            <a:picLocks noChangeAspect="1"/>
          </p:cNvPicPr>
          <p:nvPr/>
        </p:nvPicPr>
        <p:blipFill>
          <a:blip r:embed="rId26"/>
          <a:stretch>
            <a:fillRect/>
          </a:stretch>
        </p:blipFill>
        <p:spPr>
          <a:xfrm rot="21181454">
            <a:off x="3469939" y="3323429"/>
            <a:ext cx="1703586" cy="597829"/>
          </a:xfrm>
          <a:prstGeom prst="rect">
            <a:avLst/>
          </a:prstGeom>
          <a:effectLst>
            <a:outerShdw blurRad="50800" dist="38100" dir="2700000" algn="tl" rotWithShape="0">
              <a:prstClr val="black">
                <a:alpha val="40000"/>
              </a:prstClr>
            </a:outerShdw>
          </a:effectLst>
        </p:spPr>
      </p:pic>
      <p:pic>
        <p:nvPicPr>
          <p:cNvPr id="36" name="Picture 35">
            <a:hlinkClick r:id="rId27"/>
            <a:extLst>
              <a:ext uri="{FF2B5EF4-FFF2-40B4-BE49-F238E27FC236}">
                <a16:creationId xmlns:a16="http://schemas.microsoft.com/office/drawing/2014/main" id="{380762C5-7D56-4712-8834-CCC0EB2D5545}"/>
              </a:ext>
            </a:extLst>
          </p:cNvPr>
          <p:cNvPicPr>
            <a:picLocks noChangeAspect="1"/>
          </p:cNvPicPr>
          <p:nvPr/>
        </p:nvPicPr>
        <p:blipFill>
          <a:blip r:embed="rId28"/>
          <a:stretch>
            <a:fillRect/>
          </a:stretch>
        </p:blipFill>
        <p:spPr>
          <a:xfrm rot="21235173">
            <a:off x="2347137" y="4240590"/>
            <a:ext cx="1342136" cy="1001440"/>
          </a:xfrm>
          <a:prstGeom prst="rect">
            <a:avLst/>
          </a:prstGeom>
          <a:effectLst>
            <a:outerShdw blurRad="50800" dist="38100" dir="2700000" algn="tl" rotWithShape="0">
              <a:prstClr val="black">
                <a:alpha val="40000"/>
              </a:prstClr>
            </a:outerShdw>
          </a:effectLst>
        </p:spPr>
      </p:pic>
      <p:pic>
        <p:nvPicPr>
          <p:cNvPr id="37" name="Picture 2" descr="Berkshire Opportunities logo">
            <a:extLst>
              <a:ext uri="{FF2B5EF4-FFF2-40B4-BE49-F238E27FC236}">
                <a16:creationId xmlns:a16="http://schemas.microsoft.com/office/drawing/2014/main" id="{FCE86B15-4B4A-4657-AEEA-375BAE88D23C}"/>
              </a:ext>
            </a:extLst>
          </p:cNvPr>
          <p:cNvPicPr>
            <a:picLocks noChangeAspect="1" noChangeArrowheads="1"/>
          </p:cNvPicPr>
          <p:nvPr/>
        </p:nvPicPr>
        <p:blipFill>
          <a:blip r:embed="rId29">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21" name="Shape 114">
            <a:extLst>
              <a:ext uri="{FF2B5EF4-FFF2-40B4-BE49-F238E27FC236}">
                <a16:creationId xmlns:a16="http://schemas.microsoft.com/office/drawing/2014/main" id="{2470C32F-9EDF-478F-9232-98E6D89B07D0}"/>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2188604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Graphic 27" descr="Signpost outline">
            <a:extLst>
              <a:ext uri="{FF2B5EF4-FFF2-40B4-BE49-F238E27FC236}">
                <a16:creationId xmlns:a16="http://schemas.microsoft.com/office/drawing/2014/main" id="{3734059E-0564-4577-806B-D9A27655EBA3}"/>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9" name="Graphic 28" descr="Information outline">
            <a:extLst>
              <a:ext uri="{FF2B5EF4-FFF2-40B4-BE49-F238E27FC236}">
                <a16:creationId xmlns:a16="http://schemas.microsoft.com/office/drawing/2014/main" id="{53737D4C-BB60-4890-A450-9D2524B9025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Education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9" name="Picture 8">
            <a:hlinkClick r:id="rId7"/>
            <a:extLst>
              <a:ext uri="{FF2B5EF4-FFF2-40B4-BE49-F238E27FC236}">
                <a16:creationId xmlns:a16="http://schemas.microsoft.com/office/drawing/2014/main" id="{510DA7D6-8100-4147-B185-99965C170953}"/>
              </a:ext>
            </a:extLst>
          </p:cNvPr>
          <p:cNvPicPr>
            <a:picLocks noChangeAspect="1"/>
          </p:cNvPicPr>
          <p:nvPr/>
        </p:nvPicPr>
        <p:blipFill>
          <a:blip r:embed="rId8"/>
          <a:stretch>
            <a:fillRect/>
          </a:stretch>
        </p:blipFill>
        <p:spPr>
          <a:xfrm rot="550952">
            <a:off x="3992829" y="2164146"/>
            <a:ext cx="2042268" cy="714794"/>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C571564F-63D8-4753-9C2B-0E61813C3C9D}"/>
              </a:ext>
            </a:extLst>
          </p:cNvPr>
          <p:cNvPicPr>
            <a:picLocks noChangeAspect="1"/>
          </p:cNvPicPr>
          <p:nvPr/>
        </p:nvPicPr>
        <p:blipFill>
          <a:blip r:embed="rId10"/>
          <a:stretch>
            <a:fillRect/>
          </a:stretch>
        </p:blipFill>
        <p:spPr>
          <a:xfrm rot="21196143">
            <a:off x="6574646" y="2237846"/>
            <a:ext cx="2054915" cy="1191154"/>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C1673B27-FD3E-44EC-BEDD-DA2F45780801}"/>
              </a:ext>
            </a:extLst>
          </p:cNvPr>
          <p:cNvPicPr>
            <a:picLocks noChangeAspect="1"/>
          </p:cNvPicPr>
          <p:nvPr/>
        </p:nvPicPr>
        <p:blipFill>
          <a:blip r:embed="rId12"/>
          <a:stretch>
            <a:fillRect/>
          </a:stretch>
        </p:blipFill>
        <p:spPr>
          <a:xfrm rot="21073607">
            <a:off x="2856746" y="4557532"/>
            <a:ext cx="1715253" cy="656805"/>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E76509A8-0FE2-40F8-8154-069A9475EEC7}"/>
              </a:ext>
            </a:extLst>
          </p:cNvPr>
          <p:cNvPicPr>
            <a:picLocks noChangeAspect="1"/>
          </p:cNvPicPr>
          <p:nvPr/>
        </p:nvPicPr>
        <p:blipFill>
          <a:blip r:embed="rId14"/>
          <a:stretch>
            <a:fillRect/>
          </a:stretch>
        </p:blipFill>
        <p:spPr>
          <a:xfrm rot="769586">
            <a:off x="1926265" y="3523170"/>
            <a:ext cx="1380541" cy="773102"/>
          </a:xfrm>
          <a:prstGeom prst="rect">
            <a:avLst/>
          </a:prstGeom>
          <a:effectLst>
            <a:outerShdw blurRad="50800" dist="38100" dir="2700000" algn="tl" rotWithShape="0">
              <a:prstClr val="black">
                <a:alpha val="40000"/>
              </a:prstClr>
            </a:outerShdw>
          </a:effectLst>
        </p:spPr>
      </p:pic>
      <p:pic>
        <p:nvPicPr>
          <p:cNvPr id="13" name="Picture 12">
            <a:hlinkClick r:id="rId9"/>
            <a:extLst>
              <a:ext uri="{FF2B5EF4-FFF2-40B4-BE49-F238E27FC236}">
                <a16:creationId xmlns:a16="http://schemas.microsoft.com/office/drawing/2014/main" id="{D6687877-F109-4B97-B045-414CAA78901D}"/>
              </a:ext>
            </a:extLst>
          </p:cNvPr>
          <p:cNvPicPr>
            <a:picLocks noChangeAspect="1"/>
          </p:cNvPicPr>
          <p:nvPr/>
        </p:nvPicPr>
        <p:blipFill>
          <a:blip r:embed="rId15"/>
          <a:stretch>
            <a:fillRect/>
          </a:stretch>
        </p:blipFill>
        <p:spPr>
          <a:xfrm rot="20977673">
            <a:off x="2081582" y="2281476"/>
            <a:ext cx="1648039" cy="719498"/>
          </a:xfrm>
          <a:prstGeom prst="rect">
            <a:avLst/>
          </a:prstGeom>
          <a:effectLst>
            <a:outerShdw blurRad="50800" dist="38100" dir="2700000" algn="tl" rotWithShape="0">
              <a:prstClr val="black">
                <a:alpha val="40000"/>
              </a:prstClr>
            </a:outerShdw>
          </a:effectLst>
        </p:spPr>
      </p:pic>
      <p:pic>
        <p:nvPicPr>
          <p:cNvPr id="15" name="Picture 14">
            <a:hlinkClick r:id="rId16"/>
            <a:extLst>
              <a:ext uri="{FF2B5EF4-FFF2-40B4-BE49-F238E27FC236}">
                <a16:creationId xmlns:a16="http://schemas.microsoft.com/office/drawing/2014/main" id="{98CB94DC-1B52-40A3-815A-E7F86278A775}"/>
              </a:ext>
            </a:extLst>
          </p:cNvPr>
          <p:cNvPicPr>
            <a:picLocks noChangeAspect="1"/>
          </p:cNvPicPr>
          <p:nvPr/>
        </p:nvPicPr>
        <p:blipFill>
          <a:blip r:embed="rId17"/>
          <a:stretch>
            <a:fillRect/>
          </a:stretch>
        </p:blipFill>
        <p:spPr>
          <a:xfrm rot="305951">
            <a:off x="303270" y="2126857"/>
            <a:ext cx="1275622" cy="1454209"/>
          </a:xfrm>
          <a:prstGeom prst="rect">
            <a:avLst/>
          </a:prstGeom>
          <a:effectLst>
            <a:outerShdw blurRad="50800" dist="38100" dir="2700000" algn="tl" rotWithShape="0">
              <a:prstClr val="black">
                <a:alpha val="40000"/>
              </a:prstClr>
            </a:outerShdw>
          </a:effectLst>
        </p:spPr>
      </p:pic>
      <p:pic>
        <p:nvPicPr>
          <p:cNvPr id="16" name="Picture 15">
            <a:hlinkClick r:id="rId18"/>
            <a:extLst>
              <a:ext uri="{FF2B5EF4-FFF2-40B4-BE49-F238E27FC236}">
                <a16:creationId xmlns:a16="http://schemas.microsoft.com/office/drawing/2014/main" id="{909D83FE-5A14-49FE-B7CF-39BCD766434D}"/>
              </a:ext>
            </a:extLst>
          </p:cNvPr>
          <p:cNvPicPr>
            <a:picLocks noChangeAspect="1"/>
          </p:cNvPicPr>
          <p:nvPr/>
        </p:nvPicPr>
        <p:blipFill>
          <a:blip r:embed="rId19"/>
          <a:stretch>
            <a:fillRect/>
          </a:stretch>
        </p:blipFill>
        <p:spPr>
          <a:xfrm rot="548215">
            <a:off x="447216" y="4197933"/>
            <a:ext cx="1378689" cy="957256"/>
          </a:xfrm>
          <a:prstGeom prst="rect">
            <a:avLst/>
          </a:prstGeom>
          <a:effectLst>
            <a:outerShdw blurRad="50800" dist="38100" dir="2700000" algn="tl" rotWithShape="0">
              <a:prstClr val="black">
                <a:alpha val="40000"/>
              </a:prstClr>
            </a:outerShdw>
          </a:effectLst>
        </p:spPr>
      </p:pic>
      <p:pic>
        <p:nvPicPr>
          <p:cNvPr id="18" name="Picture 17">
            <a:extLst>
              <a:ext uri="{FF2B5EF4-FFF2-40B4-BE49-F238E27FC236}">
                <a16:creationId xmlns:a16="http://schemas.microsoft.com/office/drawing/2014/main" id="{60D16C76-38FF-4172-B809-E0E5A7FE17AC}"/>
              </a:ext>
            </a:extLst>
          </p:cNvPr>
          <p:cNvPicPr>
            <a:picLocks noChangeAspect="1"/>
          </p:cNvPicPr>
          <p:nvPr/>
        </p:nvPicPr>
        <p:blipFill>
          <a:blip r:embed="rId20"/>
          <a:stretch>
            <a:fillRect/>
          </a:stretch>
        </p:blipFill>
        <p:spPr>
          <a:xfrm rot="21119760">
            <a:off x="7617214" y="4149191"/>
            <a:ext cx="987869" cy="987869"/>
          </a:xfrm>
          <a:prstGeom prst="rect">
            <a:avLst/>
          </a:prstGeom>
        </p:spPr>
      </p:pic>
      <p:pic>
        <p:nvPicPr>
          <p:cNvPr id="19" name="Picture 18">
            <a:hlinkClick r:id="rId21"/>
            <a:extLst>
              <a:ext uri="{FF2B5EF4-FFF2-40B4-BE49-F238E27FC236}">
                <a16:creationId xmlns:a16="http://schemas.microsoft.com/office/drawing/2014/main" id="{66487CE2-9FFD-4085-86E4-FDE93B6FD89E}"/>
              </a:ext>
            </a:extLst>
          </p:cNvPr>
          <p:cNvPicPr>
            <a:picLocks noChangeAspect="1"/>
          </p:cNvPicPr>
          <p:nvPr/>
        </p:nvPicPr>
        <p:blipFill>
          <a:blip r:embed="rId22"/>
          <a:stretch>
            <a:fillRect/>
          </a:stretch>
        </p:blipFill>
        <p:spPr>
          <a:xfrm rot="678340">
            <a:off x="5836596" y="3801126"/>
            <a:ext cx="1381139" cy="933036"/>
          </a:xfrm>
          <a:prstGeom prst="rect">
            <a:avLst/>
          </a:prstGeom>
          <a:effectLst>
            <a:outerShdw blurRad="50800" dist="38100" dir="2700000" algn="tl" rotWithShape="0">
              <a:prstClr val="black">
                <a:alpha val="40000"/>
              </a:prstClr>
            </a:outerShdw>
          </a:effectLst>
        </p:spPr>
      </p:pic>
      <p:pic>
        <p:nvPicPr>
          <p:cNvPr id="20" name="Picture 19">
            <a:hlinkClick r:id="rId23"/>
            <a:extLst>
              <a:ext uri="{FF2B5EF4-FFF2-40B4-BE49-F238E27FC236}">
                <a16:creationId xmlns:a16="http://schemas.microsoft.com/office/drawing/2014/main" id="{6DCD8F31-986C-4339-B3CC-B45EF1C8AD16}"/>
              </a:ext>
            </a:extLst>
          </p:cNvPr>
          <p:cNvPicPr>
            <a:picLocks noChangeAspect="1"/>
          </p:cNvPicPr>
          <p:nvPr/>
        </p:nvPicPr>
        <p:blipFill>
          <a:blip r:embed="rId24"/>
          <a:stretch>
            <a:fillRect/>
          </a:stretch>
        </p:blipFill>
        <p:spPr>
          <a:xfrm rot="402140">
            <a:off x="4082240" y="3103236"/>
            <a:ext cx="1222255" cy="1222255"/>
          </a:xfrm>
          <a:prstGeom prst="rect">
            <a:avLst/>
          </a:prstGeom>
          <a:effectLst>
            <a:outerShdw blurRad="50800" dist="38100" dir="2700000" algn="tl" rotWithShape="0">
              <a:prstClr val="black">
                <a:alpha val="40000"/>
              </a:prstClr>
            </a:outerShdw>
          </a:effectLst>
        </p:spPr>
      </p:pic>
      <p:pic>
        <p:nvPicPr>
          <p:cNvPr id="26" name="Picture 2" descr="Berkshire Opportunities logo">
            <a:extLst>
              <a:ext uri="{FF2B5EF4-FFF2-40B4-BE49-F238E27FC236}">
                <a16:creationId xmlns:a16="http://schemas.microsoft.com/office/drawing/2014/main" id="{BDDCEF26-8265-4CCB-85FE-943E2AAEFA18}"/>
              </a:ext>
            </a:extLst>
          </p:cNvPr>
          <p:cNvPicPr>
            <a:picLocks noChangeAspect="1" noChangeArrowheads="1"/>
          </p:cNvPicPr>
          <p:nvPr/>
        </p:nvPicPr>
        <p:blipFill>
          <a:blip r:embed="rId25">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Rounded Corners 20">
            <a:extLst>
              <a:ext uri="{FF2B5EF4-FFF2-40B4-BE49-F238E27FC236}">
                <a16:creationId xmlns:a16="http://schemas.microsoft.com/office/drawing/2014/main" id="{FE7E8461-42B1-491F-8474-03F098C22F78}"/>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Berkshire offers </a:t>
            </a:r>
            <a:r>
              <a:rPr lang="en-GB" sz="1600" b="1" dirty="0">
                <a:solidFill>
                  <a:schemeClr val="tx1"/>
                </a:solidFill>
                <a:latin typeface="Century Gothic" panose="020B0502020202020204" pitchFamily="34" charset="0"/>
              </a:rPr>
              <a:t>a range of careers in education</a:t>
            </a:r>
            <a:r>
              <a:rPr lang="en-GB" sz="1600" dirty="0">
                <a:solidFill>
                  <a:schemeClr val="tx1"/>
                </a:solidFill>
                <a:latin typeface="Century Gothic" panose="020B0502020202020204" pitchFamily="34" charset="0"/>
              </a:rPr>
              <a:t>, from Primary schools to Further Education colleges and Higher Education institutions. </a:t>
            </a:r>
          </a:p>
        </p:txBody>
      </p:sp>
      <p:sp>
        <p:nvSpPr>
          <p:cNvPr id="23" name="Shape 114">
            <a:extLst>
              <a:ext uri="{FF2B5EF4-FFF2-40B4-BE49-F238E27FC236}">
                <a16:creationId xmlns:a16="http://schemas.microsoft.com/office/drawing/2014/main" id="{080A2FB1-5F1A-45EF-97F0-7BA3339ADBE5}"/>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4224661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Graphic 38" descr="Signpost outline">
            <a:extLst>
              <a:ext uri="{FF2B5EF4-FFF2-40B4-BE49-F238E27FC236}">
                <a16:creationId xmlns:a16="http://schemas.microsoft.com/office/drawing/2014/main" id="{1B60C373-B26C-4F53-BFE0-ABD1FA1AB3AA}"/>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40" name="Graphic 39" descr="Information outline">
            <a:extLst>
              <a:ext uri="{FF2B5EF4-FFF2-40B4-BE49-F238E27FC236}">
                <a16:creationId xmlns:a16="http://schemas.microsoft.com/office/drawing/2014/main" id="{F9A7FD73-34D5-4F5C-B4E9-08B63C4F952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Engineering and Science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21" name="Picture 20">
            <a:hlinkClick r:id="rId7"/>
            <a:extLst>
              <a:ext uri="{FF2B5EF4-FFF2-40B4-BE49-F238E27FC236}">
                <a16:creationId xmlns:a16="http://schemas.microsoft.com/office/drawing/2014/main" id="{33D91B02-5541-418F-932E-7FB3A03047F5}"/>
              </a:ext>
            </a:extLst>
          </p:cNvPr>
          <p:cNvPicPr>
            <a:picLocks noChangeAspect="1"/>
          </p:cNvPicPr>
          <p:nvPr/>
        </p:nvPicPr>
        <p:blipFill>
          <a:blip r:embed="rId8"/>
          <a:stretch>
            <a:fillRect/>
          </a:stretch>
        </p:blipFill>
        <p:spPr>
          <a:xfrm rot="21264843">
            <a:off x="361005" y="2217101"/>
            <a:ext cx="1600983" cy="617702"/>
          </a:xfrm>
          <a:prstGeom prst="rect">
            <a:avLst/>
          </a:prstGeom>
          <a:effectLst>
            <a:outerShdw blurRad="50800" dist="38100" dir="2700000" algn="tl" rotWithShape="0">
              <a:prstClr val="black">
                <a:alpha val="40000"/>
              </a:prstClr>
            </a:outerShdw>
          </a:effectLst>
        </p:spPr>
      </p:pic>
      <p:pic>
        <p:nvPicPr>
          <p:cNvPr id="23" name="Picture 22">
            <a:hlinkClick r:id="rId9"/>
            <a:extLst>
              <a:ext uri="{FF2B5EF4-FFF2-40B4-BE49-F238E27FC236}">
                <a16:creationId xmlns:a16="http://schemas.microsoft.com/office/drawing/2014/main" id="{2C8D8BCA-42C9-4397-8E59-5D53ACF3A3ED}"/>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rot="21059476">
            <a:off x="3437451" y="4345278"/>
            <a:ext cx="1380283" cy="769849"/>
          </a:xfrm>
          <a:prstGeom prst="rect">
            <a:avLst/>
          </a:prstGeom>
        </p:spPr>
      </p:pic>
      <p:pic>
        <p:nvPicPr>
          <p:cNvPr id="26" name="Picture 25">
            <a:hlinkClick r:id="rId11"/>
            <a:extLst>
              <a:ext uri="{FF2B5EF4-FFF2-40B4-BE49-F238E27FC236}">
                <a16:creationId xmlns:a16="http://schemas.microsoft.com/office/drawing/2014/main" id="{6A347AC2-E79B-4F40-A167-ADB285AA4F09}"/>
              </a:ext>
            </a:extLst>
          </p:cNvPr>
          <p:cNvPicPr>
            <a:picLocks noChangeAspect="1"/>
          </p:cNvPicPr>
          <p:nvPr/>
        </p:nvPicPr>
        <p:blipFill>
          <a:blip r:embed="rId12"/>
          <a:stretch>
            <a:fillRect/>
          </a:stretch>
        </p:blipFill>
        <p:spPr>
          <a:xfrm rot="558710">
            <a:off x="3184682" y="2160867"/>
            <a:ext cx="2029299" cy="599454"/>
          </a:xfrm>
          <a:prstGeom prst="rect">
            <a:avLst/>
          </a:prstGeom>
          <a:effectLst>
            <a:outerShdw blurRad="50800" dist="38100" dir="2700000" algn="tl" rotWithShape="0">
              <a:prstClr val="black">
                <a:alpha val="40000"/>
              </a:prstClr>
            </a:outerShdw>
          </a:effectLst>
        </p:spPr>
      </p:pic>
      <p:pic>
        <p:nvPicPr>
          <p:cNvPr id="28" name="Picture 27">
            <a:hlinkClick r:id="rId13"/>
            <a:extLst>
              <a:ext uri="{FF2B5EF4-FFF2-40B4-BE49-F238E27FC236}">
                <a16:creationId xmlns:a16="http://schemas.microsoft.com/office/drawing/2014/main" id="{886C5EEF-6C8B-43E7-A341-EA61DB2E434C}"/>
              </a:ext>
            </a:extLst>
          </p:cNvPr>
          <p:cNvPicPr>
            <a:picLocks noChangeAspect="1"/>
          </p:cNvPicPr>
          <p:nvPr/>
        </p:nvPicPr>
        <p:blipFill>
          <a:blip r:embed="rId14"/>
          <a:stretch>
            <a:fillRect/>
          </a:stretch>
        </p:blipFill>
        <p:spPr>
          <a:xfrm rot="21062604">
            <a:off x="1172102" y="2880333"/>
            <a:ext cx="1911738" cy="681311"/>
          </a:xfrm>
          <a:prstGeom prst="rect">
            <a:avLst/>
          </a:prstGeom>
          <a:effectLst>
            <a:outerShdw blurRad="50800" dist="38100" dir="2700000" algn="tl" rotWithShape="0">
              <a:prstClr val="black">
                <a:alpha val="40000"/>
              </a:prstClr>
            </a:outerShdw>
          </a:effectLst>
        </p:spPr>
      </p:pic>
      <p:pic>
        <p:nvPicPr>
          <p:cNvPr id="29" name="Picture 28">
            <a:hlinkClick r:id="rId15"/>
            <a:extLst>
              <a:ext uri="{FF2B5EF4-FFF2-40B4-BE49-F238E27FC236}">
                <a16:creationId xmlns:a16="http://schemas.microsoft.com/office/drawing/2014/main" id="{9DE908D4-91B5-4522-ABB2-F8637360D32F}"/>
              </a:ext>
            </a:extLst>
          </p:cNvPr>
          <p:cNvPicPr>
            <a:picLocks noChangeAspect="1"/>
          </p:cNvPicPr>
          <p:nvPr/>
        </p:nvPicPr>
        <p:blipFill>
          <a:blip r:embed="rId16"/>
          <a:stretch>
            <a:fillRect/>
          </a:stretch>
        </p:blipFill>
        <p:spPr>
          <a:xfrm rot="20619260">
            <a:off x="2994958" y="3362994"/>
            <a:ext cx="2517877" cy="368261"/>
          </a:xfrm>
          <a:prstGeom prst="rect">
            <a:avLst/>
          </a:prstGeom>
          <a:effectLst>
            <a:outerShdw blurRad="50800" dist="38100" dir="2700000" algn="tl" rotWithShape="0">
              <a:prstClr val="black">
                <a:alpha val="40000"/>
              </a:prstClr>
            </a:outerShdw>
          </a:effectLst>
        </p:spPr>
      </p:pic>
      <p:pic>
        <p:nvPicPr>
          <p:cNvPr id="30" name="Picture 29">
            <a:hlinkClick r:id="rId17"/>
            <a:extLst>
              <a:ext uri="{FF2B5EF4-FFF2-40B4-BE49-F238E27FC236}">
                <a16:creationId xmlns:a16="http://schemas.microsoft.com/office/drawing/2014/main" id="{3C6A990C-5D8A-4CDA-B0C9-1E3D71860394}"/>
              </a:ext>
            </a:extLst>
          </p:cNvPr>
          <p:cNvPicPr>
            <a:picLocks noChangeAspect="1"/>
          </p:cNvPicPr>
          <p:nvPr/>
        </p:nvPicPr>
        <p:blipFill rotWithShape="1">
          <a:blip r:embed="rId18" cstate="print">
            <a:extLst>
              <a:ext uri="{28A0092B-C50C-407E-A947-70E740481C1C}">
                <a14:useLocalDpi xmlns:a14="http://schemas.microsoft.com/office/drawing/2010/main"/>
              </a:ext>
            </a:extLst>
          </a:blip>
          <a:srcRect/>
          <a:stretch/>
        </p:blipFill>
        <p:spPr>
          <a:xfrm rot="867934">
            <a:off x="5145189" y="3689317"/>
            <a:ext cx="1401977" cy="854134"/>
          </a:xfrm>
          <a:prstGeom prst="rect">
            <a:avLst/>
          </a:prstGeom>
          <a:effectLst>
            <a:outerShdw blurRad="50800" dist="38100" dir="2700000" algn="tl" rotWithShape="0">
              <a:prstClr val="black">
                <a:alpha val="40000"/>
              </a:prstClr>
            </a:outerShdw>
          </a:effectLst>
        </p:spPr>
      </p:pic>
      <p:pic>
        <p:nvPicPr>
          <p:cNvPr id="31" name="Picture 30">
            <a:hlinkClick r:id="rId19"/>
            <a:extLst>
              <a:ext uri="{FF2B5EF4-FFF2-40B4-BE49-F238E27FC236}">
                <a16:creationId xmlns:a16="http://schemas.microsoft.com/office/drawing/2014/main" id="{BFD7432C-59B6-4879-BFCF-17F403437C53}"/>
              </a:ext>
            </a:extLst>
          </p:cNvPr>
          <p:cNvPicPr>
            <a:picLocks noChangeAspect="1"/>
          </p:cNvPicPr>
          <p:nvPr/>
        </p:nvPicPr>
        <p:blipFill rotWithShape="1">
          <a:blip r:embed="rId20" cstate="print">
            <a:extLst>
              <a:ext uri="{28A0092B-C50C-407E-A947-70E740481C1C}">
                <a14:useLocalDpi xmlns:a14="http://schemas.microsoft.com/office/drawing/2010/main"/>
              </a:ext>
            </a:extLst>
          </a:blip>
          <a:srcRect/>
          <a:stretch/>
        </p:blipFill>
        <p:spPr>
          <a:xfrm rot="504626">
            <a:off x="5931684" y="2427376"/>
            <a:ext cx="1004153" cy="854134"/>
          </a:xfrm>
          <a:prstGeom prst="rect">
            <a:avLst/>
          </a:prstGeom>
          <a:effectLst>
            <a:outerShdw blurRad="50800" dist="38100" dir="2700000" algn="tl" rotWithShape="0">
              <a:prstClr val="black">
                <a:alpha val="40000"/>
              </a:prstClr>
            </a:outerShdw>
          </a:effectLst>
        </p:spPr>
      </p:pic>
      <p:pic>
        <p:nvPicPr>
          <p:cNvPr id="32" name="Picture 31">
            <a:hlinkClick r:id="rId21"/>
            <a:extLst>
              <a:ext uri="{FF2B5EF4-FFF2-40B4-BE49-F238E27FC236}">
                <a16:creationId xmlns:a16="http://schemas.microsoft.com/office/drawing/2014/main" id="{67AB6386-1874-4280-88E4-B405AE425398}"/>
              </a:ext>
            </a:extLst>
          </p:cNvPr>
          <p:cNvPicPr>
            <a:picLocks noChangeAspect="1"/>
          </p:cNvPicPr>
          <p:nvPr/>
        </p:nvPicPr>
        <p:blipFill rotWithShape="1">
          <a:blip r:embed="rId22" cstate="print">
            <a:extLst>
              <a:ext uri="{28A0092B-C50C-407E-A947-70E740481C1C}">
                <a14:useLocalDpi xmlns:a14="http://schemas.microsoft.com/office/drawing/2010/main"/>
              </a:ext>
            </a:extLst>
          </a:blip>
          <a:srcRect/>
          <a:stretch/>
        </p:blipFill>
        <p:spPr>
          <a:xfrm>
            <a:off x="7112052" y="3479122"/>
            <a:ext cx="1348561" cy="749420"/>
          </a:xfrm>
          <a:prstGeom prst="rect">
            <a:avLst/>
          </a:prstGeom>
          <a:effectLst>
            <a:outerShdw blurRad="50800" dist="38100" dir="2700000" algn="tl" rotWithShape="0">
              <a:prstClr val="black">
                <a:alpha val="40000"/>
              </a:prstClr>
            </a:outerShdw>
          </a:effectLst>
        </p:spPr>
      </p:pic>
      <p:pic>
        <p:nvPicPr>
          <p:cNvPr id="33" name="Picture 32">
            <a:hlinkClick r:id="rId23"/>
            <a:extLst>
              <a:ext uri="{FF2B5EF4-FFF2-40B4-BE49-F238E27FC236}">
                <a16:creationId xmlns:a16="http://schemas.microsoft.com/office/drawing/2014/main" id="{50E0AE53-03BD-49CD-AE1A-1806F0A1CDF4}"/>
              </a:ext>
            </a:extLst>
          </p:cNvPr>
          <p:cNvPicPr>
            <a:picLocks noChangeAspect="1"/>
          </p:cNvPicPr>
          <p:nvPr/>
        </p:nvPicPr>
        <p:blipFill>
          <a:blip r:embed="rId24"/>
          <a:stretch>
            <a:fillRect/>
          </a:stretch>
        </p:blipFill>
        <p:spPr>
          <a:xfrm rot="21039887">
            <a:off x="7299853" y="2224935"/>
            <a:ext cx="1348561" cy="720404"/>
          </a:xfrm>
          <a:prstGeom prst="rect">
            <a:avLst/>
          </a:prstGeom>
          <a:effectLst>
            <a:outerShdw blurRad="50800" dist="38100" dir="2700000" algn="tl" rotWithShape="0">
              <a:prstClr val="black">
                <a:alpha val="40000"/>
              </a:prstClr>
            </a:outerShdw>
          </a:effectLst>
        </p:spPr>
      </p:pic>
      <p:pic>
        <p:nvPicPr>
          <p:cNvPr id="34" name="Picture 33">
            <a:hlinkClick r:id="rId25"/>
            <a:extLst>
              <a:ext uri="{FF2B5EF4-FFF2-40B4-BE49-F238E27FC236}">
                <a16:creationId xmlns:a16="http://schemas.microsoft.com/office/drawing/2014/main" id="{7A9C6C95-BCF8-4339-A644-B264C846667F}"/>
              </a:ext>
            </a:extLst>
          </p:cNvPr>
          <p:cNvPicPr>
            <a:picLocks noChangeAspect="1"/>
          </p:cNvPicPr>
          <p:nvPr/>
        </p:nvPicPr>
        <p:blipFill rotWithShape="1">
          <a:blip r:embed="rId26" cstate="print">
            <a:extLst>
              <a:ext uri="{28A0092B-C50C-407E-A947-70E740481C1C}">
                <a14:useLocalDpi xmlns:a14="http://schemas.microsoft.com/office/drawing/2010/main"/>
              </a:ext>
            </a:extLst>
          </a:blip>
          <a:srcRect/>
          <a:stretch/>
        </p:blipFill>
        <p:spPr>
          <a:xfrm rot="21264843">
            <a:off x="6843961" y="4533191"/>
            <a:ext cx="1687486" cy="515800"/>
          </a:xfrm>
          <a:prstGeom prst="rect">
            <a:avLst/>
          </a:prstGeom>
          <a:effectLst>
            <a:outerShdw blurRad="50800" dist="38100" dir="2700000" algn="tl" rotWithShape="0">
              <a:prstClr val="black">
                <a:alpha val="40000"/>
              </a:prstClr>
            </a:outerShdw>
          </a:effectLst>
        </p:spPr>
      </p:pic>
      <p:pic>
        <p:nvPicPr>
          <p:cNvPr id="35" name="Picture 2" descr="Jobs with Peter Brett Associates">
            <a:hlinkClick r:id="rId27"/>
            <a:extLst>
              <a:ext uri="{FF2B5EF4-FFF2-40B4-BE49-F238E27FC236}">
                <a16:creationId xmlns:a16="http://schemas.microsoft.com/office/drawing/2014/main" id="{2285A7DE-5D4D-4397-B53E-F6BEA0E1E971}"/>
              </a:ext>
            </a:extLst>
          </p:cNvPr>
          <p:cNvPicPr>
            <a:picLocks noChangeAspect="1" noChangeArrowheads="1"/>
          </p:cNvPicPr>
          <p:nvPr/>
        </p:nvPicPr>
        <p:blipFill>
          <a:blip r:embed="rId28">
            <a:extLst>
              <a:ext uri="{28A0092B-C50C-407E-A947-70E740481C1C}">
                <a14:useLocalDpi xmlns:a14="http://schemas.microsoft.com/office/drawing/2010/main"/>
              </a:ext>
            </a:extLst>
          </a:blip>
          <a:srcRect/>
          <a:stretch>
            <a:fillRect/>
          </a:stretch>
        </p:blipFill>
        <p:spPr bwMode="auto">
          <a:xfrm rot="462217">
            <a:off x="465562" y="3914603"/>
            <a:ext cx="2474351" cy="123717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7" name="Picture 2" descr="Berkshire Opportunities logo">
            <a:extLst>
              <a:ext uri="{FF2B5EF4-FFF2-40B4-BE49-F238E27FC236}">
                <a16:creationId xmlns:a16="http://schemas.microsoft.com/office/drawing/2014/main" id="{3B5FCB22-B873-4E1F-AE65-F55249A924CF}"/>
              </a:ext>
            </a:extLst>
          </p:cNvPr>
          <p:cNvPicPr>
            <a:picLocks noChangeAspect="1" noChangeArrowheads="1"/>
          </p:cNvPicPr>
          <p:nvPr/>
        </p:nvPicPr>
        <p:blipFill>
          <a:blip r:embed="rId29">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Rounded Corners 35">
            <a:extLst>
              <a:ext uri="{FF2B5EF4-FFF2-40B4-BE49-F238E27FC236}">
                <a16:creationId xmlns:a16="http://schemas.microsoft.com/office/drawing/2014/main" id="{F20FA319-EA78-4C3C-AB3A-183F0C06B5FC}"/>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nature of the Berkshire economy means there is </a:t>
            </a:r>
            <a:r>
              <a:rPr lang="en-GB" sz="1600" b="1" dirty="0">
                <a:solidFill>
                  <a:schemeClr val="tx1"/>
                </a:solidFill>
                <a:latin typeface="Century Gothic" panose="020B0502020202020204" pitchFamily="34" charset="0"/>
              </a:rPr>
              <a:t>high demand for engineering, maths and science skills. </a:t>
            </a:r>
            <a:r>
              <a:rPr lang="en-GB" sz="1600" dirty="0">
                <a:solidFill>
                  <a:schemeClr val="tx1"/>
                </a:solidFill>
                <a:latin typeface="Century Gothic" panose="020B0502020202020204" pitchFamily="34" charset="0"/>
              </a:rPr>
              <a:t>Engineering firms are </a:t>
            </a:r>
            <a:r>
              <a:rPr lang="en-GB" sz="1600" b="1" dirty="0">
                <a:solidFill>
                  <a:schemeClr val="tx1"/>
                </a:solidFill>
                <a:latin typeface="Century Gothic" panose="020B0502020202020204" pitchFamily="34" charset="0"/>
              </a:rPr>
              <a:t>more concentrated </a:t>
            </a:r>
            <a:r>
              <a:rPr lang="en-GB" sz="1600" dirty="0">
                <a:solidFill>
                  <a:schemeClr val="tx1"/>
                </a:solidFill>
                <a:latin typeface="Century Gothic" panose="020B0502020202020204" pitchFamily="34" charset="0"/>
              </a:rPr>
              <a:t>to the West of the sub-region and </a:t>
            </a:r>
            <a:r>
              <a:rPr lang="en-GB" sz="1600" b="1" dirty="0">
                <a:solidFill>
                  <a:schemeClr val="tx1"/>
                </a:solidFill>
                <a:latin typeface="Century Gothic" panose="020B0502020202020204" pitchFamily="34" charset="0"/>
              </a:rPr>
              <a:t>life sciences </a:t>
            </a:r>
            <a:r>
              <a:rPr lang="en-GB" sz="1600" dirty="0">
                <a:solidFill>
                  <a:schemeClr val="tx1"/>
                </a:solidFill>
                <a:latin typeface="Century Gothic" panose="020B0502020202020204" pitchFamily="34" charset="0"/>
              </a:rPr>
              <a:t>firms in central and Eastern Berkshire. </a:t>
            </a:r>
          </a:p>
        </p:txBody>
      </p:sp>
      <p:sp>
        <p:nvSpPr>
          <p:cNvPr id="38" name="Shape 114">
            <a:extLst>
              <a:ext uri="{FF2B5EF4-FFF2-40B4-BE49-F238E27FC236}">
                <a16:creationId xmlns:a16="http://schemas.microsoft.com/office/drawing/2014/main" id="{D8548258-475C-4278-9DF7-5C9DDDECCF76}"/>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1640225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Graphic 20" descr="Signpost outline">
            <a:extLst>
              <a:ext uri="{FF2B5EF4-FFF2-40B4-BE49-F238E27FC236}">
                <a16:creationId xmlns:a16="http://schemas.microsoft.com/office/drawing/2014/main" id="{199EAE1C-5DEE-4AFE-990D-9C925DAE3A49}"/>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3" name="Graphic 22" descr="Information outline">
            <a:extLst>
              <a:ext uri="{FF2B5EF4-FFF2-40B4-BE49-F238E27FC236}">
                <a16:creationId xmlns:a16="http://schemas.microsoft.com/office/drawing/2014/main" id="{4218E47C-A89E-4761-A945-5614CC46ED3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Health and Care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9" name="Picture 8">
            <a:hlinkClick r:id="rId7"/>
            <a:extLst>
              <a:ext uri="{FF2B5EF4-FFF2-40B4-BE49-F238E27FC236}">
                <a16:creationId xmlns:a16="http://schemas.microsoft.com/office/drawing/2014/main" id="{FE97D958-2799-47FB-997B-D2B751C63109}"/>
              </a:ext>
            </a:extLst>
          </p:cNvPr>
          <p:cNvPicPr>
            <a:picLocks noChangeAspect="1"/>
          </p:cNvPicPr>
          <p:nvPr/>
        </p:nvPicPr>
        <p:blipFill>
          <a:blip r:embed="rId8"/>
          <a:stretch>
            <a:fillRect/>
          </a:stretch>
        </p:blipFill>
        <p:spPr>
          <a:xfrm rot="21110165">
            <a:off x="3808624" y="2166651"/>
            <a:ext cx="1749770" cy="791064"/>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5C0D1614-B220-49D8-B0A9-AE52CAB37B8B}"/>
              </a:ext>
            </a:extLst>
          </p:cNvPr>
          <p:cNvPicPr>
            <a:picLocks noChangeAspect="1"/>
          </p:cNvPicPr>
          <p:nvPr/>
        </p:nvPicPr>
        <p:blipFill>
          <a:blip r:embed="rId10"/>
          <a:stretch>
            <a:fillRect/>
          </a:stretch>
        </p:blipFill>
        <p:spPr>
          <a:xfrm rot="20696140">
            <a:off x="3729884" y="3274847"/>
            <a:ext cx="2382222" cy="514006"/>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80D12867-D314-4B1D-91F3-6E7ED69D742C}"/>
              </a:ext>
            </a:extLst>
          </p:cNvPr>
          <p:cNvPicPr>
            <a:picLocks noChangeAspect="1"/>
          </p:cNvPicPr>
          <p:nvPr/>
        </p:nvPicPr>
        <p:blipFill>
          <a:blip r:embed="rId12"/>
          <a:stretch>
            <a:fillRect/>
          </a:stretch>
        </p:blipFill>
        <p:spPr>
          <a:xfrm rot="653986">
            <a:off x="6256082" y="2290302"/>
            <a:ext cx="2519352" cy="970054"/>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42AF5257-DF1B-4CD9-B852-E0695CBFB623}"/>
              </a:ext>
            </a:extLst>
          </p:cNvPr>
          <p:cNvPicPr>
            <a:picLocks noChangeAspect="1"/>
          </p:cNvPicPr>
          <p:nvPr/>
        </p:nvPicPr>
        <p:blipFill>
          <a:blip r:embed="rId14"/>
          <a:stretch>
            <a:fillRect/>
          </a:stretch>
        </p:blipFill>
        <p:spPr>
          <a:xfrm rot="792876">
            <a:off x="3575079" y="4381151"/>
            <a:ext cx="1635414" cy="727760"/>
          </a:xfrm>
          <a:prstGeom prst="rect">
            <a:avLst/>
          </a:prstGeom>
          <a:effectLst>
            <a:outerShdw blurRad="50800" dist="38100" dir="2700000" algn="tl" rotWithShape="0">
              <a:prstClr val="black">
                <a:alpha val="40000"/>
              </a:prstClr>
            </a:outerShdw>
          </a:effectLst>
        </p:spPr>
      </p:pic>
      <p:pic>
        <p:nvPicPr>
          <p:cNvPr id="13" name="Picture 12">
            <a:hlinkClick r:id="rId15"/>
            <a:extLst>
              <a:ext uri="{FF2B5EF4-FFF2-40B4-BE49-F238E27FC236}">
                <a16:creationId xmlns:a16="http://schemas.microsoft.com/office/drawing/2014/main" id="{E293ADAC-211D-4CDC-9ECF-234E6401E118}"/>
              </a:ext>
            </a:extLst>
          </p:cNvPr>
          <p:cNvPicPr>
            <a:picLocks noChangeAspect="1"/>
          </p:cNvPicPr>
          <p:nvPr/>
        </p:nvPicPr>
        <p:blipFill>
          <a:blip r:embed="rId16"/>
          <a:stretch>
            <a:fillRect/>
          </a:stretch>
        </p:blipFill>
        <p:spPr>
          <a:xfrm rot="21110165">
            <a:off x="7055374" y="4207738"/>
            <a:ext cx="1693607" cy="957256"/>
          </a:xfrm>
          <a:prstGeom prst="rect">
            <a:avLst/>
          </a:prstGeom>
          <a:effectLst>
            <a:outerShdw blurRad="50800" dist="38100" dir="2700000" algn="tl" rotWithShape="0">
              <a:prstClr val="black">
                <a:alpha val="40000"/>
              </a:prstClr>
            </a:outerShdw>
          </a:effectLst>
        </p:spPr>
      </p:pic>
      <p:pic>
        <p:nvPicPr>
          <p:cNvPr id="15" name="Picture 14">
            <a:hlinkClick r:id="rId17"/>
            <a:extLst>
              <a:ext uri="{FF2B5EF4-FFF2-40B4-BE49-F238E27FC236}">
                <a16:creationId xmlns:a16="http://schemas.microsoft.com/office/drawing/2014/main" id="{24D030A3-7119-4767-B2D6-C609190593F8}"/>
              </a:ext>
            </a:extLst>
          </p:cNvPr>
          <p:cNvPicPr>
            <a:picLocks noChangeAspect="1"/>
          </p:cNvPicPr>
          <p:nvPr/>
        </p:nvPicPr>
        <p:blipFill>
          <a:blip r:embed="rId18"/>
          <a:stretch>
            <a:fillRect/>
          </a:stretch>
        </p:blipFill>
        <p:spPr>
          <a:xfrm rot="897654">
            <a:off x="5458728" y="3855031"/>
            <a:ext cx="1308290" cy="686853"/>
          </a:xfrm>
          <a:prstGeom prst="rect">
            <a:avLst/>
          </a:prstGeom>
          <a:effectLst>
            <a:outerShdw blurRad="50800" dist="38100" dir="2700000" algn="tl" rotWithShape="0">
              <a:prstClr val="black">
                <a:alpha val="40000"/>
              </a:prstClr>
            </a:outerShdw>
          </a:effectLst>
        </p:spPr>
      </p:pic>
      <p:pic>
        <p:nvPicPr>
          <p:cNvPr id="20" name="Picture 2" descr="Berkshire Opportunities logo">
            <a:extLst>
              <a:ext uri="{FF2B5EF4-FFF2-40B4-BE49-F238E27FC236}">
                <a16:creationId xmlns:a16="http://schemas.microsoft.com/office/drawing/2014/main" id="{66B332EE-33EA-43DA-B353-15EFCA83B392}"/>
              </a:ext>
            </a:extLst>
          </p:cNvPr>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Rounded Corners 17">
            <a:extLst>
              <a:ext uri="{FF2B5EF4-FFF2-40B4-BE49-F238E27FC236}">
                <a16:creationId xmlns:a16="http://schemas.microsoft.com/office/drawing/2014/main" id="{2448A6A5-834C-4C08-85D1-B4111AB3A289}"/>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health and care sector workforce is </a:t>
            </a:r>
            <a:r>
              <a:rPr lang="en-GB" sz="1600" b="1" dirty="0">
                <a:solidFill>
                  <a:schemeClr val="tx1"/>
                </a:solidFill>
                <a:latin typeface="Century Gothic" panose="020B0502020202020204" pitchFamily="34" charset="0"/>
              </a:rPr>
              <a:t>stretched</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reaching a tipping point</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Demand for services is growing </a:t>
            </a:r>
            <a:r>
              <a:rPr lang="en-GB" sz="1600" dirty="0">
                <a:solidFill>
                  <a:schemeClr val="tx1"/>
                </a:solidFill>
                <a:latin typeface="Century Gothic" panose="020B0502020202020204" pitchFamily="34" charset="0"/>
              </a:rPr>
              <a:t>(mainly due to people living longer) but an ageing workforce and </a:t>
            </a:r>
            <a:r>
              <a:rPr lang="en-GB" sz="1600" b="1" dirty="0">
                <a:solidFill>
                  <a:schemeClr val="tx1"/>
                </a:solidFill>
                <a:latin typeface="Century Gothic" panose="020B0502020202020204" pitchFamily="34" charset="0"/>
              </a:rPr>
              <a:t>the impact of Brexit is likely to diminish the recruitment pool. </a:t>
            </a:r>
          </a:p>
        </p:txBody>
      </p:sp>
      <p:sp>
        <p:nvSpPr>
          <p:cNvPr id="19" name="Shape 114">
            <a:extLst>
              <a:ext uri="{FF2B5EF4-FFF2-40B4-BE49-F238E27FC236}">
                <a16:creationId xmlns:a16="http://schemas.microsoft.com/office/drawing/2014/main" id="{CDD58C7B-D1D4-4592-AB6F-4B133CABCDAC}"/>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Meet the employers!</a:t>
            </a:r>
          </a:p>
        </p:txBody>
      </p:sp>
      <p:sp>
        <p:nvSpPr>
          <p:cNvPr id="26" name="Rectangle: Rounded Corners 25">
            <a:extLst>
              <a:ext uri="{FF2B5EF4-FFF2-40B4-BE49-F238E27FC236}">
                <a16:creationId xmlns:a16="http://schemas.microsoft.com/office/drawing/2014/main" id="{CE07A5E9-457B-4BC5-A1B8-CAD0ABD9ABE6}"/>
              </a:ext>
            </a:extLst>
          </p:cNvPr>
          <p:cNvSpPr/>
          <p:nvPr/>
        </p:nvSpPr>
        <p:spPr>
          <a:xfrm>
            <a:off x="289595" y="2090238"/>
            <a:ext cx="2939454" cy="3104230"/>
          </a:xfrm>
          <a:prstGeom prst="roundRect">
            <a:avLst/>
          </a:prstGeom>
          <a:solidFill>
            <a:srgbClr val="F4FBFE"/>
          </a:solidFill>
          <a:ln w="28575">
            <a:solidFill>
              <a:srgbClr val="2070C3"/>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Blip>
                <a:blip r:embed="rId20"/>
              </a:buBlip>
            </a:pPr>
            <a:r>
              <a:rPr lang="en-GB" sz="1600" dirty="0">
                <a:solidFill>
                  <a:schemeClr val="tx1"/>
                </a:solidFill>
                <a:latin typeface="Century Gothic" panose="020B0502020202020204" pitchFamily="34" charset="0"/>
              </a:rPr>
              <a:t>Royal Berkshire Hospital</a:t>
            </a:r>
          </a:p>
          <a:p>
            <a:pPr marL="285750" indent="-285750">
              <a:buBlip>
                <a:blip r:embed="rId20"/>
              </a:buBlip>
            </a:pPr>
            <a:r>
              <a:rPr lang="en-GB" sz="1600" dirty="0">
                <a:solidFill>
                  <a:schemeClr val="tx1"/>
                </a:solidFill>
                <a:latin typeface="Century Gothic" panose="020B0502020202020204" pitchFamily="34" charset="0"/>
              </a:rPr>
              <a:t>Berkshire Health Care</a:t>
            </a:r>
          </a:p>
          <a:p>
            <a:pPr marL="285750" indent="-285750">
              <a:buBlip>
                <a:blip r:embed="rId20"/>
              </a:buBlip>
            </a:pPr>
            <a:r>
              <a:rPr lang="en-GB" sz="1600" dirty="0" err="1">
                <a:solidFill>
                  <a:schemeClr val="tx1"/>
                </a:solidFill>
                <a:latin typeface="Century Gothic" panose="020B0502020202020204" pitchFamily="34" charset="0"/>
              </a:rPr>
              <a:t>Heatherwood</a:t>
            </a:r>
            <a:r>
              <a:rPr lang="en-GB" sz="1600" dirty="0">
                <a:solidFill>
                  <a:schemeClr val="tx1"/>
                </a:solidFill>
                <a:latin typeface="Century Gothic" panose="020B0502020202020204" pitchFamily="34" charset="0"/>
              </a:rPr>
              <a:t> Hospital </a:t>
            </a:r>
          </a:p>
          <a:p>
            <a:pPr marL="285750" indent="-285750">
              <a:buBlip>
                <a:blip r:embed="rId20"/>
              </a:buBlip>
            </a:pPr>
            <a:r>
              <a:rPr lang="en-GB" sz="1600" dirty="0">
                <a:solidFill>
                  <a:schemeClr val="tx1"/>
                </a:solidFill>
                <a:latin typeface="Century Gothic" panose="020B0502020202020204" pitchFamily="34" charset="0"/>
              </a:rPr>
              <a:t>Wexham Park Hospital</a:t>
            </a:r>
          </a:p>
          <a:p>
            <a:pPr marL="285750" indent="-285750">
              <a:buBlip>
                <a:blip r:embed="rId20"/>
              </a:buBlip>
            </a:pPr>
            <a:r>
              <a:rPr lang="en-GB" sz="1600" dirty="0">
                <a:solidFill>
                  <a:schemeClr val="tx1"/>
                </a:solidFill>
                <a:latin typeface="Century Gothic" panose="020B0502020202020204" pitchFamily="34" charset="0"/>
              </a:rPr>
              <a:t>Broadmoor Hospital </a:t>
            </a:r>
          </a:p>
          <a:p>
            <a:pPr marL="285750" indent="-285750">
              <a:buBlip>
                <a:blip r:embed="rId20"/>
              </a:buBlip>
            </a:pPr>
            <a:r>
              <a:rPr lang="en-GB" sz="1600" dirty="0">
                <a:solidFill>
                  <a:schemeClr val="tx1"/>
                </a:solidFill>
                <a:latin typeface="Century Gothic" panose="020B0502020202020204" pitchFamily="34" charset="0"/>
              </a:rPr>
              <a:t>Berkshire Independent Hospital</a:t>
            </a:r>
          </a:p>
          <a:p>
            <a:pPr marL="285750" indent="-285750">
              <a:buBlip>
                <a:blip r:embed="rId20"/>
              </a:buBlip>
            </a:pPr>
            <a:r>
              <a:rPr lang="en-GB" sz="1600" dirty="0">
                <a:solidFill>
                  <a:schemeClr val="tx1"/>
                </a:solidFill>
                <a:latin typeface="Century Gothic" panose="020B0502020202020204" pitchFamily="34" charset="0"/>
              </a:rPr>
              <a:t>Local authorities</a:t>
            </a:r>
          </a:p>
        </p:txBody>
      </p:sp>
    </p:spTree>
    <p:extLst>
      <p:ext uri="{BB962C8B-B14F-4D97-AF65-F5344CB8AC3E}">
        <p14:creationId xmlns:p14="http://schemas.microsoft.com/office/powerpoint/2010/main" val="2222499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TextBox 26">
            <a:extLst>
              <a:ext uri="{FF2B5EF4-FFF2-40B4-BE49-F238E27FC236}">
                <a16:creationId xmlns:a16="http://schemas.microsoft.com/office/drawing/2014/main" id="{ADCB6C93-17BF-49C9-9ED8-52667F98F8C3}"/>
              </a:ext>
            </a:extLst>
          </p:cNvPr>
          <p:cNvSpPr txBox="1"/>
          <p:nvPr/>
        </p:nvSpPr>
        <p:spPr>
          <a:xfrm>
            <a:off x="1732546" y="1151442"/>
            <a:ext cx="6966283" cy="646331"/>
          </a:xfrm>
          <a:prstGeom prst="rect">
            <a:avLst/>
          </a:prstGeom>
          <a:noFill/>
        </p:spPr>
        <p:txBody>
          <a:bodyPr wrap="square" rtlCol="0">
            <a:spAutoFit/>
          </a:bodyPr>
          <a:lstStyle/>
          <a:p>
            <a:r>
              <a:rPr lang="en-GB" dirty="0">
                <a:latin typeface="Century Gothic" panose="020B0502020202020204" pitchFamily="34" charset="0"/>
              </a:rPr>
              <a:t>Being aware that learning, skills and qualifications are important for career.  </a:t>
            </a:r>
          </a:p>
        </p:txBody>
      </p:sp>
      <p:sp>
        <p:nvSpPr>
          <p:cNvPr id="28" name="TextBox 27">
            <a:extLst>
              <a:ext uri="{FF2B5EF4-FFF2-40B4-BE49-F238E27FC236}">
                <a16:creationId xmlns:a16="http://schemas.microsoft.com/office/drawing/2014/main" id="{67FC9C21-D0EC-4D7C-A856-6523CA11DD17}"/>
              </a:ext>
            </a:extLst>
          </p:cNvPr>
          <p:cNvSpPr txBox="1"/>
          <p:nvPr/>
        </p:nvSpPr>
        <p:spPr>
          <a:xfrm>
            <a:off x="1732546" y="2214064"/>
            <a:ext cx="6804915" cy="369332"/>
          </a:xfrm>
          <a:prstGeom prst="rect">
            <a:avLst/>
          </a:prstGeom>
          <a:noFill/>
        </p:spPr>
        <p:txBody>
          <a:bodyPr wrap="square" rtlCol="0">
            <a:spAutoFit/>
          </a:bodyPr>
          <a:lstStyle/>
          <a:p>
            <a:r>
              <a:rPr lang="en-GB" dirty="0">
                <a:latin typeface="Century Gothic" panose="020B0502020202020204" pitchFamily="34" charset="0"/>
              </a:rPr>
              <a:t>Being aware of the range of possible jobs.</a:t>
            </a:r>
          </a:p>
        </p:txBody>
      </p:sp>
      <p:sp>
        <p:nvSpPr>
          <p:cNvPr id="29" name="TextBox 28">
            <a:extLst>
              <a:ext uri="{FF2B5EF4-FFF2-40B4-BE49-F238E27FC236}">
                <a16:creationId xmlns:a16="http://schemas.microsoft.com/office/drawing/2014/main" id="{C90246D8-5B74-4847-B06A-01BEB9661531}"/>
              </a:ext>
            </a:extLst>
          </p:cNvPr>
          <p:cNvSpPr txBox="1"/>
          <p:nvPr/>
        </p:nvSpPr>
        <p:spPr>
          <a:xfrm>
            <a:off x="1732545" y="3000103"/>
            <a:ext cx="6804915" cy="646331"/>
          </a:xfrm>
          <a:prstGeom prst="rect">
            <a:avLst/>
          </a:prstGeom>
          <a:noFill/>
        </p:spPr>
        <p:txBody>
          <a:bodyPr wrap="square" rtlCol="0">
            <a:spAutoFit/>
          </a:bodyPr>
          <a:lstStyle/>
          <a:p>
            <a:r>
              <a:rPr lang="en-GB" dirty="0">
                <a:latin typeface="Century Gothic" panose="020B0502020202020204" pitchFamily="34" charset="0"/>
              </a:rPr>
              <a:t>Being aware that career describes their journey through life, learning and work.</a:t>
            </a:r>
          </a:p>
        </p:txBody>
      </p:sp>
      <p:sp>
        <p:nvSpPr>
          <p:cNvPr id="30" name="TextBox 29">
            <a:extLst>
              <a:ext uri="{FF2B5EF4-FFF2-40B4-BE49-F238E27FC236}">
                <a16:creationId xmlns:a16="http://schemas.microsoft.com/office/drawing/2014/main" id="{18262086-3080-4E15-8017-CA934364FDBD}"/>
              </a:ext>
            </a:extLst>
          </p:cNvPr>
          <p:cNvSpPr txBox="1"/>
          <p:nvPr/>
        </p:nvSpPr>
        <p:spPr>
          <a:xfrm>
            <a:off x="1732545" y="3916584"/>
            <a:ext cx="6804915" cy="646331"/>
          </a:xfrm>
          <a:prstGeom prst="rect">
            <a:avLst/>
          </a:prstGeom>
          <a:noFill/>
        </p:spPr>
        <p:txBody>
          <a:bodyPr wrap="square" rtlCol="0">
            <a:spAutoFit/>
          </a:bodyPr>
          <a:lstStyle/>
          <a:p>
            <a:r>
              <a:rPr lang="en-GB" dirty="0">
                <a:latin typeface="Century Gothic" panose="020B0502020202020204" pitchFamily="34" charset="0"/>
              </a:rPr>
              <a:t>Developing the ability to communicate their needs and wants.</a:t>
            </a:r>
          </a:p>
        </p:txBody>
      </p:sp>
      <p:sp>
        <p:nvSpPr>
          <p:cNvPr id="31" name="TextBox 30">
            <a:extLst>
              <a:ext uri="{FF2B5EF4-FFF2-40B4-BE49-F238E27FC236}">
                <a16:creationId xmlns:a16="http://schemas.microsoft.com/office/drawing/2014/main" id="{CB7306D5-4FFE-4904-94E5-0684312D7CD5}"/>
              </a:ext>
            </a:extLst>
          </p:cNvPr>
          <p:cNvSpPr txBox="1"/>
          <p:nvPr/>
        </p:nvSpPr>
        <p:spPr>
          <a:xfrm>
            <a:off x="1732544" y="4837281"/>
            <a:ext cx="6804915" cy="646331"/>
          </a:xfrm>
          <a:prstGeom prst="rect">
            <a:avLst/>
          </a:prstGeom>
          <a:noFill/>
        </p:spPr>
        <p:txBody>
          <a:bodyPr wrap="square" rtlCol="0">
            <a:spAutoFit/>
          </a:bodyPr>
          <a:lstStyle/>
          <a:p>
            <a:r>
              <a:rPr lang="en-GB" dirty="0">
                <a:latin typeface="Century Gothic" panose="020B0502020202020204" pitchFamily="34" charset="0"/>
              </a:rPr>
              <a:t>Being aware of rights and responsibilities in the workplace and in society.  </a:t>
            </a:r>
          </a:p>
        </p:txBody>
      </p:sp>
      <p:sp>
        <p:nvSpPr>
          <p:cNvPr id="32" name="TextBox 31">
            <a:extLst>
              <a:ext uri="{FF2B5EF4-FFF2-40B4-BE49-F238E27FC236}">
                <a16:creationId xmlns:a16="http://schemas.microsoft.com/office/drawing/2014/main" id="{F76B6B8B-BD6A-4939-9886-1AF61AEF4B57}"/>
              </a:ext>
            </a:extLst>
          </p:cNvPr>
          <p:cNvSpPr txBox="1"/>
          <p:nvPr/>
        </p:nvSpPr>
        <p:spPr>
          <a:xfrm>
            <a:off x="1732546" y="5760563"/>
            <a:ext cx="6804914" cy="646331"/>
          </a:xfrm>
          <a:prstGeom prst="rect">
            <a:avLst/>
          </a:prstGeom>
          <a:noFill/>
        </p:spPr>
        <p:txBody>
          <a:bodyPr wrap="square" rtlCol="0">
            <a:spAutoFit/>
          </a:bodyPr>
          <a:lstStyle/>
          <a:p>
            <a:r>
              <a:rPr lang="en-GB" dirty="0">
                <a:latin typeface="Century Gothic" panose="020B0502020202020204" pitchFamily="34" charset="0"/>
              </a:rPr>
              <a:t>Being aware that there are trends in local and national labour markets.  </a:t>
            </a:r>
          </a:p>
        </p:txBody>
      </p:sp>
      <p:sp>
        <p:nvSpPr>
          <p:cNvPr id="19" name="Shape 114">
            <a:extLst>
              <a:ext uri="{FF2B5EF4-FFF2-40B4-BE49-F238E27FC236}">
                <a16:creationId xmlns:a16="http://schemas.microsoft.com/office/drawing/2014/main" id="{A16CD4B3-FF2F-46A7-ABCF-13A5BE89EF19}"/>
              </a:ext>
            </a:extLst>
          </p:cNvPr>
          <p:cNvSpPr/>
          <p:nvPr/>
        </p:nvSpPr>
        <p:spPr>
          <a:xfrm>
            <a:off x="588064" y="329684"/>
            <a:ext cx="6559300" cy="538608"/>
          </a:xfrm>
          <a:prstGeom prst="rect">
            <a:avLst/>
          </a:prstGeom>
          <a:noFill/>
          <a:ln>
            <a:noFill/>
          </a:ln>
        </p:spPr>
        <p:txBody>
          <a:bodyPr lIns="91425" tIns="45700" rIns="91425" bIns="45700" anchor="t" anchorCtr="0">
            <a:noAutofit/>
          </a:bodyPr>
          <a:lstStyle/>
          <a:p>
            <a:pPr>
              <a:buSzPct val="25000"/>
            </a:pPr>
            <a:r>
              <a:rPr lang="en-GB" sz="2800" b="1" dirty="0">
                <a:latin typeface="Century Gothic" panose="020B0502020202020204" pitchFamily="34" charset="0"/>
                <a:ea typeface="Helvetica Neue" panose="02000503000000020004" pitchFamily="2" charset="0"/>
                <a:cs typeface="Arial" panose="020B0604020202020204" pitchFamily="34" charset="0"/>
                <a:sym typeface="Lato"/>
              </a:rPr>
              <a:t>Learning objectives for today</a:t>
            </a:r>
          </a:p>
        </p:txBody>
      </p:sp>
      <p:pic>
        <p:nvPicPr>
          <p:cNvPr id="20" name="Picture 19" descr="Berkshire Opportunities logo">
            <a:extLst>
              <a:ext uri="{FF2B5EF4-FFF2-40B4-BE49-F238E27FC236}">
                <a16:creationId xmlns:a16="http://schemas.microsoft.com/office/drawing/2014/main" id="{3874FF72-34E5-4D62-8C83-B16270C5DA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6775" y="112530"/>
            <a:ext cx="1732504" cy="75108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a:extLst>
              <a:ext uri="{FF2B5EF4-FFF2-40B4-BE49-F238E27FC236}">
                <a16:creationId xmlns:a16="http://schemas.microsoft.com/office/drawing/2014/main" id="{29034640-233D-432E-99BA-56A8F5EDA5E9}"/>
              </a:ext>
            </a:extLst>
          </p:cNvPr>
          <p:cNvPicPr>
            <a:picLocks noChangeAspect="1"/>
          </p:cNvPicPr>
          <p:nvPr/>
        </p:nvPicPr>
        <p:blipFill>
          <a:blip r:embed="rId4"/>
          <a:stretch>
            <a:fillRect/>
          </a:stretch>
        </p:blipFill>
        <p:spPr>
          <a:xfrm>
            <a:off x="591650" y="1078608"/>
            <a:ext cx="779950" cy="792000"/>
          </a:xfrm>
          <a:prstGeom prst="rect">
            <a:avLst/>
          </a:prstGeom>
        </p:spPr>
      </p:pic>
      <p:pic>
        <p:nvPicPr>
          <p:cNvPr id="22" name="Picture 21">
            <a:extLst>
              <a:ext uri="{FF2B5EF4-FFF2-40B4-BE49-F238E27FC236}">
                <a16:creationId xmlns:a16="http://schemas.microsoft.com/office/drawing/2014/main" id="{0264872A-5160-44FF-901E-24268872D9B0}"/>
              </a:ext>
            </a:extLst>
          </p:cNvPr>
          <p:cNvPicPr>
            <a:picLocks noChangeAspect="1"/>
          </p:cNvPicPr>
          <p:nvPr/>
        </p:nvPicPr>
        <p:blipFill>
          <a:blip r:embed="rId5"/>
          <a:stretch>
            <a:fillRect/>
          </a:stretch>
        </p:blipFill>
        <p:spPr>
          <a:xfrm>
            <a:off x="588064" y="5687729"/>
            <a:ext cx="811074" cy="792000"/>
          </a:xfrm>
          <a:prstGeom prst="rect">
            <a:avLst/>
          </a:prstGeom>
        </p:spPr>
      </p:pic>
      <p:pic>
        <p:nvPicPr>
          <p:cNvPr id="23" name="Picture 22">
            <a:extLst>
              <a:ext uri="{FF2B5EF4-FFF2-40B4-BE49-F238E27FC236}">
                <a16:creationId xmlns:a16="http://schemas.microsoft.com/office/drawing/2014/main" id="{68EE6701-A89A-43DE-9E24-6B3891C07BA8}"/>
              </a:ext>
            </a:extLst>
          </p:cNvPr>
          <p:cNvPicPr>
            <a:picLocks noChangeAspect="1"/>
          </p:cNvPicPr>
          <p:nvPr/>
        </p:nvPicPr>
        <p:blipFill>
          <a:blip r:embed="rId6"/>
          <a:stretch>
            <a:fillRect/>
          </a:stretch>
        </p:blipFill>
        <p:spPr>
          <a:xfrm>
            <a:off x="600207" y="4765464"/>
            <a:ext cx="811073" cy="792549"/>
          </a:xfrm>
          <a:prstGeom prst="rect">
            <a:avLst/>
          </a:prstGeom>
        </p:spPr>
      </p:pic>
      <p:pic>
        <p:nvPicPr>
          <p:cNvPr id="24" name="Picture 23">
            <a:extLst>
              <a:ext uri="{FF2B5EF4-FFF2-40B4-BE49-F238E27FC236}">
                <a16:creationId xmlns:a16="http://schemas.microsoft.com/office/drawing/2014/main" id="{D5776689-BCDB-4A39-BC68-5D6AF9D1B0E5}"/>
              </a:ext>
            </a:extLst>
          </p:cNvPr>
          <p:cNvPicPr>
            <a:picLocks noChangeAspect="1"/>
          </p:cNvPicPr>
          <p:nvPr/>
        </p:nvPicPr>
        <p:blipFill>
          <a:blip r:embed="rId7"/>
          <a:stretch>
            <a:fillRect/>
          </a:stretch>
        </p:blipFill>
        <p:spPr>
          <a:xfrm>
            <a:off x="600207" y="3843750"/>
            <a:ext cx="807488" cy="792000"/>
          </a:xfrm>
          <a:prstGeom prst="rect">
            <a:avLst/>
          </a:prstGeom>
        </p:spPr>
      </p:pic>
      <p:pic>
        <p:nvPicPr>
          <p:cNvPr id="25" name="Picture 24">
            <a:extLst>
              <a:ext uri="{FF2B5EF4-FFF2-40B4-BE49-F238E27FC236}">
                <a16:creationId xmlns:a16="http://schemas.microsoft.com/office/drawing/2014/main" id="{051DCEB6-6E3A-4F84-B31B-A559B406FDD1}"/>
              </a:ext>
            </a:extLst>
          </p:cNvPr>
          <p:cNvPicPr>
            <a:picLocks noChangeAspect="1"/>
          </p:cNvPicPr>
          <p:nvPr/>
        </p:nvPicPr>
        <p:blipFill>
          <a:blip r:embed="rId8"/>
          <a:stretch>
            <a:fillRect/>
          </a:stretch>
        </p:blipFill>
        <p:spPr>
          <a:xfrm>
            <a:off x="589547" y="2922036"/>
            <a:ext cx="809591" cy="792000"/>
          </a:xfrm>
          <a:prstGeom prst="rect">
            <a:avLst/>
          </a:prstGeom>
        </p:spPr>
      </p:pic>
      <p:pic>
        <p:nvPicPr>
          <p:cNvPr id="26" name="Picture 25">
            <a:extLst>
              <a:ext uri="{FF2B5EF4-FFF2-40B4-BE49-F238E27FC236}">
                <a16:creationId xmlns:a16="http://schemas.microsoft.com/office/drawing/2014/main" id="{E8C7338E-AC7C-4C8A-A61D-4175F91CF9F4}"/>
              </a:ext>
            </a:extLst>
          </p:cNvPr>
          <p:cNvPicPr>
            <a:picLocks noChangeAspect="1"/>
          </p:cNvPicPr>
          <p:nvPr/>
        </p:nvPicPr>
        <p:blipFill rotWithShape="1">
          <a:blip r:embed="rId9"/>
          <a:srcRect l="1672" r="7293"/>
          <a:stretch/>
        </p:blipFill>
        <p:spPr>
          <a:xfrm>
            <a:off x="606538" y="2000322"/>
            <a:ext cx="765062" cy="792000"/>
          </a:xfrm>
          <a:prstGeom prst="rect">
            <a:avLst/>
          </a:prstGeom>
        </p:spPr>
      </p:pic>
    </p:spTree>
    <p:extLst>
      <p:ext uri="{BB962C8B-B14F-4D97-AF65-F5344CB8AC3E}">
        <p14:creationId xmlns:p14="http://schemas.microsoft.com/office/powerpoint/2010/main" val="3231250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Graphic 30" descr="Signpost outline">
            <a:extLst>
              <a:ext uri="{FF2B5EF4-FFF2-40B4-BE49-F238E27FC236}">
                <a16:creationId xmlns:a16="http://schemas.microsoft.com/office/drawing/2014/main" id="{DF67C73B-E9BE-4FFF-BE86-1BA8C739F530}"/>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2" name="Graphic 31" descr="Information outline">
            <a:extLst>
              <a:ext uri="{FF2B5EF4-FFF2-40B4-BE49-F238E27FC236}">
                <a16:creationId xmlns:a16="http://schemas.microsoft.com/office/drawing/2014/main" id="{C3C50C7F-CAB5-48A7-AB0B-187886420CE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34" name="Rectangle: Rounded Corners 33">
            <a:extLst>
              <a:ext uri="{FF2B5EF4-FFF2-40B4-BE49-F238E27FC236}">
                <a16:creationId xmlns:a16="http://schemas.microsoft.com/office/drawing/2014/main" id="{D52AA15B-7A99-4A2E-8252-205CC4B4A075}"/>
              </a:ext>
            </a:extLst>
          </p:cNvPr>
          <p:cNvSpPr/>
          <p:nvPr/>
        </p:nvSpPr>
        <p:spPr>
          <a:xfrm>
            <a:off x="292657" y="895607"/>
            <a:ext cx="8564809" cy="95725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Warehouse and Distribution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pic>
        <p:nvPicPr>
          <p:cNvPr id="9" name="Picture 8">
            <a:hlinkClick r:id="rId7"/>
            <a:extLst>
              <a:ext uri="{FF2B5EF4-FFF2-40B4-BE49-F238E27FC236}">
                <a16:creationId xmlns:a16="http://schemas.microsoft.com/office/drawing/2014/main" id="{291EA50A-4189-4CA1-9631-1DE959923ACB}"/>
              </a:ext>
            </a:extLst>
          </p:cNvPr>
          <p:cNvPicPr>
            <a:picLocks noChangeAspect="1"/>
          </p:cNvPicPr>
          <p:nvPr/>
        </p:nvPicPr>
        <p:blipFill>
          <a:blip r:embed="rId8"/>
          <a:stretch>
            <a:fillRect/>
          </a:stretch>
        </p:blipFill>
        <p:spPr>
          <a:xfrm rot="21281569">
            <a:off x="7240491" y="2094264"/>
            <a:ext cx="1571154" cy="1126489"/>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1F1E2076-B036-4093-B981-D204A3A485C6}"/>
              </a:ext>
            </a:extLst>
          </p:cNvPr>
          <p:cNvPicPr>
            <a:picLocks noChangeAspect="1"/>
          </p:cNvPicPr>
          <p:nvPr/>
        </p:nvPicPr>
        <p:blipFill>
          <a:blip r:embed="rId10"/>
          <a:stretch>
            <a:fillRect/>
          </a:stretch>
        </p:blipFill>
        <p:spPr>
          <a:xfrm rot="228475">
            <a:off x="6943317" y="3573477"/>
            <a:ext cx="1885289" cy="577224"/>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B857B97F-9FBD-43AD-B008-664AE517FBA2}"/>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rot="21402274">
            <a:off x="7053413" y="4552895"/>
            <a:ext cx="1660578" cy="442821"/>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98B0DF23-32CB-47E3-A228-CD85F331AE00}"/>
              </a:ext>
            </a:extLst>
          </p:cNvPr>
          <p:cNvPicPr>
            <a:picLocks noChangeAspect="1"/>
          </p:cNvPicPr>
          <p:nvPr/>
        </p:nvPicPr>
        <p:blipFill>
          <a:blip r:embed="rId14"/>
          <a:stretch>
            <a:fillRect/>
          </a:stretch>
        </p:blipFill>
        <p:spPr>
          <a:xfrm rot="360887">
            <a:off x="347441" y="3648891"/>
            <a:ext cx="1660167" cy="830084"/>
          </a:xfrm>
          <a:prstGeom prst="rect">
            <a:avLst/>
          </a:prstGeom>
          <a:effectLst>
            <a:outerShdw blurRad="50800" dist="38100" dir="2700000" algn="tl" rotWithShape="0">
              <a:prstClr val="black">
                <a:alpha val="40000"/>
              </a:prstClr>
            </a:outerShdw>
          </a:effectLst>
        </p:spPr>
      </p:pic>
      <p:pic>
        <p:nvPicPr>
          <p:cNvPr id="13" name="Picture 12">
            <a:extLst>
              <a:ext uri="{FF2B5EF4-FFF2-40B4-BE49-F238E27FC236}">
                <a16:creationId xmlns:a16="http://schemas.microsoft.com/office/drawing/2014/main" id="{7584D075-4CAA-4021-8640-9F123F180CAC}"/>
              </a:ext>
            </a:extLst>
          </p:cNvPr>
          <p:cNvPicPr>
            <a:picLocks noChangeAspect="1"/>
          </p:cNvPicPr>
          <p:nvPr/>
        </p:nvPicPr>
        <p:blipFill>
          <a:blip r:embed="rId15"/>
          <a:stretch>
            <a:fillRect/>
          </a:stretch>
        </p:blipFill>
        <p:spPr>
          <a:xfrm rot="21364147">
            <a:off x="3860394" y="3482583"/>
            <a:ext cx="1143366" cy="825287"/>
          </a:xfrm>
          <a:prstGeom prst="rect">
            <a:avLst/>
          </a:prstGeom>
          <a:effectLst>
            <a:outerShdw blurRad="50800" dist="38100" dir="2700000" algn="tl" rotWithShape="0">
              <a:prstClr val="black">
                <a:alpha val="40000"/>
              </a:prstClr>
            </a:outerShdw>
          </a:effectLst>
        </p:spPr>
      </p:pic>
      <p:pic>
        <p:nvPicPr>
          <p:cNvPr id="15" name="Picture 14">
            <a:hlinkClick r:id="rId16"/>
            <a:extLst>
              <a:ext uri="{FF2B5EF4-FFF2-40B4-BE49-F238E27FC236}">
                <a16:creationId xmlns:a16="http://schemas.microsoft.com/office/drawing/2014/main" id="{4BA2C88E-928F-4E8B-A887-083CA92545D9}"/>
              </a:ext>
            </a:extLst>
          </p:cNvPr>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rot="21097846">
            <a:off x="5558905" y="4297895"/>
            <a:ext cx="1008623" cy="1008623"/>
          </a:xfrm>
          <a:prstGeom prst="rect">
            <a:avLst/>
          </a:prstGeom>
          <a:effectLst>
            <a:outerShdw blurRad="50800" dist="38100" dir="2700000" algn="tl" rotWithShape="0">
              <a:prstClr val="black">
                <a:alpha val="40000"/>
              </a:prstClr>
            </a:outerShdw>
          </a:effectLst>
        </p:spPr>
      </p:pic>
      <p:pic>
        <p:nvPicPr>
          <p:cNvPr id="16" name="Picture 15">
            <a:hlinkClick r:id="rId18"/>
            <a:extLst>
              <a:ext uri="{FF2B5EF4-FFF2-40B4-BE49-F238E27FC236}">
                <a16:creationId xmlns:a16="http://schemas.microsoft.com/office/drawing/2014/main" id="{B977DB57-08B7-4F17-8568-A3BF7D6A014D}"/>
              </a:ext>
            </a:extLst>
          </p:cNvPr>
          <p:cNvPicPr>
            <a:picLocks noChangeAspect="1"/>
          </p:cNvPicPr>
          <p:nvPr/>
        </p:nvPicPr>
        <p:blipFill>
          <a:blip r:embed="rId19"/>
          <a:stretch>
            <a:fillRect/>
          </a:stretch>
        </p:blipFill>
        <p:spPr>
          <a:xfrm rot="439747">
            <a:off x="2105402" y="2116022"/>
            <a:ext cx="1367538" cy="841562"/>
          </a:xfrm>
          <a:prstGeom prst="rect">
            <a:avLst/>
          </a:prstGeom>
          <a:effectLst>
            <a:outerShdw blurRad="50800" dist="38100" dir="2700000" algn="tl" rotWithShape="0">
              <a:prstClr val="black">
                <a:alpha val="40000"/>
              </a:prstClr>
            </a:outerShdw>
          </a:effectLst>
        </p:spPr>
      </p:pic>
      <p:pic>
        <p:nvPicPr>
          <p:cNvPr id="18" name="Picture 17">
            <a:hlinkClick r:id="rId20"/>
            <a:extLst>
              <a:ext uri="{FF2B5EF4-FFF2-40B4-BE49-F238E27FC236}">
                <a16:creationId xmlns:a16="http://schemas.microsoft.com/office/drawing/2014/main" id="{EADC2F1E-59D7-4E9E-961B-8B24C4618DC6}"/>
              </a:ext>
            </a:extLst>
          </p:cNvPr>
          <p:cNvPicPr>
            <a:picLocks noChangeAspect="1"/>
          </p:cNvPicPr>
          <p:nvPr/>
        </p:nvPicPr>
        <p:blipFill>
          <a:blip r:embed="rId21"/>
          <a:stretch>
            <a:fillRect/>
          </a:stretch>
        </p:blipFill>
        <p:spPr>
          <a:xfrm rot="21191789">
            <a:off x="367859" y="2105234"/>
            <a:ext cx="1442026" cy="1066326"/>
          </a:xfrm>
          <a:prstGeom prst="rect">
            <a:avLst/>
          </a:prstGeom>
          <a:effectLst>
            <a:outerShdw blurRad="50800" dist="38100" dir="2700000" algn="tl" rotWithShape="0">
              <a:prstClr val="black">
                <a:alpha val="40000"/>
              </a:prstClr>
            </a:outerShdw>
          </a:effectLst>
        </p:spPr>
      </p:pic>
      <p:pic>
        <p:nvPicPr>
          <p:cNvPr id="19" name="Picture 18">
            <a:hlinkClick r:id="rId22"/>
            <a:extLst>
              <a:ext uri="{FF2B5EF4-FFF2-40B4-BE49-F238E27FC236}">
                <a16:creationId xmlns:a16="http://schemas.microsoft.com/office/drawing/2014/main" id="{BA32BC17-CE2B-4E00-9926-D7C58A7EE6AE}"/>
              </a:ext>
            </a:extLst>
          </p:cNvPr>
          <p:cNvPicPr>
            <a:picLocks noChangeAspect="1"/>
          </p:cNvPicPr>
          <p:nvPr/>
        </p:nvPicPr>
        <p:blipFill>
          <a:blip r:embed="rId23"/>
          <a:stretch>
            <a:fillRect/>
          </a:stretch>
        </p:blipFill>
        <p:spPr>
          <a:xfrm rot="158024">
            <a:off x="5484826" y="2144048"/>
            <a:ext cx="1460149" cy="777482"/>
          </a:xfrm>
          <a:prstGeom prst="rect">
            <a:avLst/>
          </a:prstGeom>
          <a:effectLst>
            <a:outerShdw blurRad="50800" dist="38100" dir="2700000" algn="tl" rotWithShape="0">
              <a:prstClr val="black">
                <a:alpha val="40000"/>
              </a:prstClr>
            </a:outerShdw>
          </a:effectLst>
        </p:spPr>
      </p:pic>
      <p:pic>
        <p:nvPicPr>
          <p:cNvPr id="20" name="Picture 19">
            <a:hlinkClick r:id="rId24"/>
            <a:extLst>
              <a:ext uri="{FF2B5EF4-FFF2-40B4-BE49-F238E27FC236}">
                <a16:creationId xmlns:a16="http://schemas.microsoft.com/office/drawing/2014/main" id="{2723BD02-DF3D-4AE1-A27D-F7FFB2523AFC}"/>
              </a:ext>
            </a:extLst>
          </p:cNvPr>
          <p:cNvPicPr>
            <a:picLocks noChangeAspect="1"/>
          </p:cNvPicPr>
          <p:nvPr/>
        </p:nvPicPr>
        <p:blipFill>
          <a:blip r:embed="rId25"/>
          <a:stretch>
            <a:fillRect/>
          </a:stretch>
        </p:blipFill>
        <p:spPr>
          <a:xfrm rot="296133">
            <a:off x="2318125" y="3862278"/>
            <a:ext cx="1164433" cy="786571"/>
          </a:xfrm>
          <a:prstGeom prst="rect">
            <a:avLst/>
          </a:prstGeom>
          <a:effectLst>
            <a:outerShdw blurRad="50800" dist="38100" dir="2700000" algn="tl" rotWithShape="0">
              <a:prstClr val="black">
                <a:alpha val="40000"/>
              </a:prstClr>
            </a:outerShdw>
          </a:effectLst>
        </p:spPr>
      </p:pic>
      <p:pic>
        <p:nvPicPr>
          <p:cNvPr id="21" name="Picture 20">
            <a:hlinkClick r:id="rId26"/>
            <a:extLst>
              <a:ext uri="{FF2B5EF4-FFF2-40B4-BE49-F238E27FC236}">
                <a16:creationId xmlns:a16="http://schemas.microsoft.com/office/drawing/2014/main" id="{151506AD-E814-4172-969A-47E19ECD2799}"/>
              </a:ext>
            </a:extLst>
          </p:cNvPr>
          <p:cNvPicPr>
            <a:picLocks noChangeAspect="1"/>
          </p:cNvPicPr>
          <p:nvPr/>
        </p:nvPicPr>
        <p:blipFill>
          <a:blip r:embed="rId27"/>
          <a:stretch>
            <a:fillRect/>
          </a:stretch>
        </p:blipFill>
        <p:spPr>
          <a:xfrm rot="171518">
            <a:off x="3544915" y="4572653"/>
            <a:ext cx="1634930" cy="724819"/>
          </a:xfrm>
          <a:prstGeom prst="rect">
            <a:avLst/>
          </a:prstGeom>
          <a:effectLst>
            <a:outerShdw blurRad="50800" dist="38100" dir="2700000" algn="tl" rotWithShape="0">
              <a:prstClr val="black">
                <a:alpha val="40000"/>
              </a:prstClr>
            </a:outerShdw>
          </a:effectLst>
        </p:spPr>
      </p:pic>
      <p:pic>
        <p:nvPicPr>
          <p:cNvPr id="23" name="Picture 22">
            <a:hlinkClick r:id="rId28"/>
            <a:extLst>
              <a:ext uri="{FF2B5EF4-FFF2-40B4-BE49-F238E27FC236}">
                <a16:creationId xmlns:a16="http://schemas.microsoft.com/office/drawing/2014/main" id="{C3CA042B-FD74-420A-A108-2C988F957595}"/>
              </a:ext>
            </a:extLst>
          </p:cNvPr>
          <p:cNvPicPr>
            <a:picLocks noChangeAspect="1"/>
          </p:cNvPicPr>
          <p:nvPr/>
        </p:nvPicPr>
        <p:blipFill>
          <a:blip r:embed="rId29"/>
          <a:stretch>
            <a:fillRect/>
          </a:stretch>
        </p:blipFill>
        <p:spPr>
          <a:xfrm rot="21182824">
            <a:off x="3768457" y="2074300"/>
            <a:ext cx="1420852" cy="959782"/>
          </a:xfrm>
          <a:prstGeom prst="rect">
            <a:avLst/>
          </a:prstGeom>
          <a:effectLst>
            <a:outerShdw blurRad="50800" dist="38100" dir="2700000" algn="tl" rotWithShape="0">
              <a:prstClr val="black">
                <a:alpha val="40000"/>
              </a:prstClr>
            </a:outerShdw>
          </a:effectLst>
        </p:spPr>
      </p:pic>
      <p:pic>
        <p:nvPicPr>
          <p:cNvPr id="26" name="Picture 25">
            <a:hlinkClick r:id="rId30"/>
            <a:extLst>
              <a:ext uri="{FF2B5EF4-FFF2-40B4-BE49-F238E27FC236}">
                <a16:creationId xmlns:a16="http://schemas.microsoft.com/office/drawing/2014/main" id="{A24190FA-121C-4F51-8D51-0866B4775AB7}"/>
              </a:ext>
            </a:extLst>
          </p:cNvPr>
          <p:cNvPicPr>
            <a:picLocks noChangeAspect="1"/>
          </p:cNvPicPr>
          <p:nvPr/>
        </p:nvPicPr>
        <p:blipFill>
          <a:blip r:embed="rId31"/>
          <a:stretch>
            <a:fillRect/>
          </a:stretch>
        </p:blipFill>
        <p:spPr>
          <a:xfrm>
            <a:off x="5176452" y="3276446"/>
            <a:ext cx="1634931" cy="779570"/>
          </a:xfrm>
          <a:prstGeom prst="rect">
            <a:avLst/>
          </a:prstGeom>
          <a:effectLst>
            <a:outerShdw blurRad="50800" dist="38100" dir="2700000" algn="tl" rotWithShape="0">
              <a:prstClr val="black">
                <a:alpha val="40000"/>
              </a:prstClr>
            </a:outerShdw>
          </a:effectLst>
        </p:spPr>
      </p:pic>
      <p:pic>
        <p:nvPicPr>
          <p:cNvPr id="28" name="Picture 2" descr="Image result for westcoast">
            <a:hlinkClick r:id="rId32"/>
            <a:extLst>
              <a:ext uri="{FF2B5EF4-FFF2-40B4-BE49-F238E27FC236}">
                <a16:creationId xmlns:a16="http://schemas.microsoft.com/office/drawing/2014/main" id="{CC91AF03-AB81-44CA-8C68-8B3F9CD4BF9B}"/>
              </a:ext>
            </a:extLst>
          </p:cNvPr>
          <p:cNvPicPr>
            <a:picLocks noChangeAspect="1" noChangeArrowheads="1"/>
          </p:cNvPicPr>
          <p:nvPr/>
        </p:nvPicPr>
        <p:blipFill rotWithShape="1">
          <a:blip r:embed="rId33" cstate="print">
            <a:extLst>
              <a:ext uri="{28A0092B-C50C-407E-A947-70E740481C1C}">
                <a14:useLocalDpi xmlns:a14="http://schemas.microsoft.com/office/drawing/2010/main"/>
              </a:ext>
            </a:extLst>
          </a:blip>
          <a:srcRect t="20465" b="23822"/>
          <a:stretch/>
        </p:blipFill>
        <p:spPr bwMode="auto">
          <a:xfrm rot="186680">
            <a:off x="356460" y="4624870"/>
            <a:ext cx="2169013" cy="62837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9" name="Picture 4" descr="Image result for amazon">
            <a:hlinkClick r:id="rId34"/>
            <a:extLst>
              <a:ext uri="{FF2B5EF4-FFF2-40B4-BE49-F238E27FC236}">
                <a16:creationId xmlns:a16="http://schemas.microsoft.com/office/drawing/2014/main" id="{5C779F2B-33C9-4621-B74B-DA50407851DF}"/>
              </a:ext>
            </a:extLst>
          </p:cNvPr>
          <p:cNvPicPr>
            <a:picLocks noChangeAspect="1" noChangeArrowheads="1"/>
          </p:cNvPicPr>
          <p:nvPr/>
        </p:nvPicPr>
        <p:blipFill>
          <a:blip r:embed="rId35" cstate="print">
            <a:extLst>
              <a:ext uri="{28A0092B-C50C-407E-A947-70E740481C1C}">
                <a14:useLocalDpi xmlns:a14="http://schemas.microsoft.com/office/drawing/2010/main"/>
              </a:ext>
            </a:extLst>
          </a:blip>
          <a:srcRect/>
          <a:stretch>
            <a:fillRect/>
          </a:stretch>
        </p:blipFill>
        <p:spPr bwMode="auto">
          <a:xfrm rot="21381311">
            <a:off x="2098307" y="3157616"/>
            <a:ext cx="1494265" cy="547762"/>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5" name="Picture 2" descr="Berkshire Opportunities logo">
            <a:extLst>
              <a:ext uri="{FF2B5EF4-FFF2-40B4-BE49-F238E27FC236}">
                <a16:creationId xmlns:a16="http://schemas.microsoft.com/office/drawing/2014/main" id="{56ADF8F4-7BD5-41EA-BB92-3C2D91C788DA}"/>
              </a:ext>
            </a:extLst>
          </p:cNvPr>
          <p:cNvPicPr>
            <a:picLocks noChangeAspect="1" noChangeArrowheads="1"/>
          </p:cNvPicPr>
          <p:nvPr/>
        </p:nvPicPr>
        <p:blipFill>
          <a:blip r:embed="rId36">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Rounded Corners 26">
            <a:extLst>
              <a:ext uri="{FF2B5EF4-FFF2-40B4-BE49-F238E27FC236}">
                <a16:creationId xmlns:a16="http://schemas.microsoft.com/office/drawing/2014/main" id="{24A61D78-8F90-45B6-B495-C9409CA7BCF7}"/>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Berkshire has a </a:t>
            </a:r>
            <a:r>
              <a:rPr lang="en-GB" sz="1600" b="1" dirty="0">
                <a:solidFill>
                  <a:schemeClr val="tx1"/>
                </a:solidFill>
                <a:latin typeface="Century Gothic" panose="020B0502020202020204" pitchFamily="34" charset="0"/>
              </a:rPr>
              <a:t>well-established and growing logistics sector</a:t>
            </a:r>
            <a:r>
              <a:rPr lang="en-GB" sz="1600" dirty="0">
                <a:solidFill>
                  <a:schemeClr val="tx1"/>
                </a:solidFill>
                <a:latin typeface="Century Gothic" panose="020B0502020202020204" pitchFamily="34" charset="0"/>
              </a:rPr>
              <a:t>, with many </a:t>
            </a:r>
            <a:r>
              <a:rPr lang="en-GB" sz="1600" b="1" dirty="0">
                <a:solidFill>
                  <a:schemeClr val="tx1"/>
                </a:solidFill>
                <a:latin typeface="Century Gothic" panose="020B0502020202020204" pitchFamily="34" charset="0"/>
              </a:rPr>
              <a:t>large firms </a:t>
            </a:r>
            <a:r>
              <a:rPr lang="en-GB" sz="1600" dirty="0">
                <a:solidFill>
                  <a:schemeClr val="tx1"/>
                </a:solidFill>
                <a:latin typeface="Century Gothic" panose="020B0502020202020204" pitchFamily="34" charset="0"/>
              </a:rPr>
              <a:t>choosing to establish </a:t>
            </a:r>
            <a:r>
              <a:rPr lang="en-GB" sz="1600" b="1" dirty="0">
                <a:solidFill>
                  <a:schemeClr val="tx1"/>
                </a:solidFill>
                <a:latin typeface="Century Gothic" panose="020B0502020202020204" pitchFamily="34" charset="0"/>
              </a:rPr>
              <a:t>warehousing</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operations</a:t>
            </a:r>
            <a:r>
              <a:rPr lang="en-GB" sz="1600" dirty="0">
                <a:solidFill>
                  <a:schemeClr val="tx1"/>
                </a:solidFill>
                <a:latin typeface="Century Gothic" panose="020B0502020202020204" pitchFamily="34" charset="0"/>
              </a:rPr>
              <a:t> in the sub-region (particularly in and around </a:t>
            </a:r>
            <a:r>
              <a:rPr lang="en-GB" sz="1600" b="1" dirty="0">
                <a:solidFill>
                  <a:schemeClr val="tx1"/>
                </a:solidFill>
                <a:latin typeface="Century Gothic" panose="020B0502020202020204" pitchFamily="34" charset="0"/>
              </a:rPr>
              <a:t>Slough</a:t>
            </a:r>
            <a:r>
              <a:rPr lang="en-GB" sz="1600" dirty="0">
                <a:solidFill>
                  <a:schemeClr val="tx1"/>
                </a:solidFill>
                <a:latin typeface="Century Gothic" panose="020B0502020202020204" pitchFamily="34" charset="0"/>
              </a:rPr>
              <a:t>, and to a lesser extent </a:t>
            </a:r>
            <a:r>
              <a:rPr lang="en-GB" sz="1600" b="1" dirty="0">
                <a:solidFill>
                  <a:schemeClr val="tx1"/>
                </a:solidFill>
                <a:latin typeface="Century Gothic" panose="020B0502020202020204" pitchFamily="34" charset="0"/>
              </a:rPr>
              <a:t>Thatcham</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Theale</a:t>
            </a:r>
            <a:r>
              <a:rPr lang="en-GB" sz="1600" dirty="0">
                <a:solidFill>
                  <a:schemeClr val="tx1"/>
                </a:solidFill>
                <a:latin typeface="Century Gothic" panose="020B0502020202020204" pitchFamily="34" charset="0"/>
              </a:rPr>
              <a:t> in West Berkshire). </a:t>
            </a:r>
          </a:p>
        </p:txBody>
      </p:sp>
      <p:sp>
        <p:nvSpPr>
          <p:cNvPr id="30" name="Shape 114">
            <a:extLst>
              <a:ext uri="{FF2B5EF4-FFF2-40B4-BE49-F238E27FC236}">
                <a16:creationId xmlns:a16="http://schemas.microsoft.com/office/drawing/2014/main" id="{ED721714-1579-407B-A40D-E8C2037F880D}"/>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1012512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6" name="Shape 114">
            <a:extLst>
              <a:ext uri="{FF2B5EF4-FFF2-40B4-BE49-F238E27FC236}">
                <a16:creationId xmlns:a16="http://schemas.microsoft.com/office/drawing/2014/main" id="{102B7FDD-DB33-42A1-AB6E-F97094BA8CA4}"/>
              </a:ext>
            </a:extLst>
          </p:cNvPr>
          <p:cNvSpPr/>
          <p:nvPr/>
        </p:nvSpPr>
        <p:spPr>
          <a:xfrm>
            <a:off x="588064" y="329684"/>
            <a:ext cx="6559300" cy="538608"/>
          </a:xfrm>
          <a:prstGeom prst="rect">
            <a:avLst/>
          </a:prstGeom>
          <a:noFill/>
          <a:ln>
            <a:noFill/>
          </a:ln>
        </p:spPr>
        <p:txBody>
          <a:bodyPr lIns="91425" tIns="45700" rIns="91425" bIns="45700" anchor="t" anchorCtr="0">
            <a:noAutofit/>
          </a:bodyPr>
          <a:lstStyle/>
          <a:p>
            <a:pPr>
              <a:buSzPct val="25000"/>
            </a:pPr>
            <a:r>
              <a:rPr lang="en-GB" sz="2800" b="1" dirty="0">
                <a:latin typeface="Century Gothic" panose="020B0502020202020204" pitchFamily="34" charset="0"/>
                <a:ea typeface="Helvetica Neue" panose="02000503000000020004" pitchFamily="2" charset="0"/>
                <a:cs typeface="Arial" panose="020B0604020202020204" pitchFamily="34" charset="0"/>
                <a:sym typeface="Lato"/>
              </a:rPr>
              <a:t>Keywords</a:t>
            </a:r>
          </a:p>
        </p:txBody>
      </p:sp>
      <p:sp>
        <p:nvSpPr>
          <p:cNvPr id="7" name="Shape 113">
            <a:extLst>
              <a:ext uri="{FF2B5EF4-FFF2-40B4-BE49-F238E27FC236}">
                <a16:creationId xmlns:a16="http://schemas.microsoft.com/office/drawing/2014/main" id="{9BA3D665-E2D8-4CBD-9BF2-E27DA46DA42D}"/>
              </a:ext>
            </a:extLst>
          </p:cNvPr>
          <p:cNvSpPr/>
          <p:nvPr/>
        </p:nvSpPr>
        <p:spPr>
          <a:xfrm>
            <a:off x="472484" y="1317773"/>
            <a:ext cx="8199031" cy="3175289"/>
          </a:xfrm>
          <a:prstGeom prst="rect">
            <a:avLst/>
          </a:prstGeom>
          <a:noFill/>
          <a:ln>
            <a:noFill/>
          </a:ln>
        </p:spPr>
        <p:txBody>
          <a:bodyPr lIns="91425" tIns="45700" rIns="91425" bIns="45700" anchor="t" anchorCtr="0">
            <a:noAutofit/>
          </a:bodyPr>
          <a:lstStyle/>
          <a:p>
            <a:pPr marL="285750" indent="-285750">
              <a:buFont typeface="Arial" panose="020B0604020202020204" pitchFamily="34" charset="0"/>
              <a:buChar char="•"/>
            </a:pPr>
            <a:r>
              <a:rPr lang="en-US" b="1" dirty="0">
                <a:latin typeface="Century Gothic" panose="020B0502020202020204" pitchFamily="34" charset="0"/>
                <a:ea typeface="Helvetica Neue" panose="02000503000000020004" pitchFamily="2" charset="0"/>
                <a:cs typeface="Arial" panose="020B0604020202020204" pitchFamily="34" charset="0"/>
              </a:rPr>
              <a:t>Labour Market Information (LMI): </a:t>
            </a:r>
            <a:r>
              <a:rPr lang="en-US" dirty="0">
                <a:latin typeface="Century Gothic" panose="020B0502020202020204" pitchFamily="34" charset="0"/>
                <a:ea typeface="Helvetica Neue" panose="02000503000000020004" pitchFamily="2" charset="0"/>
                <a:cs typeface="Arial" panose="020B0604020202020204" pitchFamily="34" charset="0"/>
              </a:rPr>
              <a:t>Information about the jobs and careers available in a geographical area. </a:t>
            </a:r>
          </a:p>
          <a:p>
            <a:endParaRPr lang="en-US" dirty="0">
              <a:latin typeface="Century Gothic" panose="020B0502020202020204" pitchFamily="34" charset="0"/>
              <a:ea typeface="Helvetica Neue" panose="02000503000000020004" pitchFamily="2" charset="0"/>
              <a:cs typeface="Arial" panose="020B0604020202020204" pitchFamily="34" charset="0"/>
            </a:endParaRPr>
          </a:p>
          <a:p>
            <a:pPr marL="285750" indent="-285750">
              <a:buFont typeface="Arial" panose="020B0604020202020204" pitchFamily="34" charset="0"/>
              <a:buChar char="•"/>
            </a:pPr>
            <a:r>
              <a:rPr lang="en-GB" b="1" dirty="0">
                <a:latin typeface="Century Gothic" panose="020B0502020202020204" pitchFamily="34" charset="0"/>
                <a:ea typeface="Helvetica Neue" panose="02000503000000020004" pitchFamily="2" charset="0"/>
                <a:cs typeface="Arial" panose="020B0604020202020204" pitchFamily="34" charset="0"/>
                <a:sym typeface="Lato"/>
              </a:rPr>
              <a:t>Sector: </a:t>
            </a:r>
            <a:r>
              <a:rPr lang="en-GB" dirty="0">
                <a:latin typeface="Century Gothic" panose="020B0502020202020204" pitchFamily="34" charset="0"/>
                <a:ea typeface="Helvetica Neue" panose="02000503000000020004" pitchFamily="2" charset="0"/>
                <a:cs typeface="Arial" panose="020B0604020202020204" pitchFamily="34" charset="0"/>
                <a:sym typeface="Lato"/>
              </a:rPr>
              <a:t>The areas into which the economic activity of a country is divided.</a:t>
            </a:r>
          </a:p>
          <a:p>
            <a:endParaRPr lang="en-GB"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b="1" dirty="0">
                <a:latin typeface="Century Gothic" panose="020B0502020202020204" pitchFamily="34" charset="0"/>
                <a:ea typeface="Helvetica Neue" panose="02000503000000020004" pitchFamily="2" charset="0"/>
                <a:cs typeface="Arial" panose="020B0604020202020204" pitchFamily="34" charset="0"/>
                <a:sym typeface="Lato"/>
              </a:rPr>
              <a:t>Employability:  </a:t>
            </a:r>
            <a:r>
              <a:rPr lang="en-GB" dirty="0">
                <a:latin typeface="Century Gothic" panose="020B0502020202020204" pitchFamily="34" charset="0"/>
                <a:ea typeface="Helvetica Neue" panose="02000503000000020004" pitchFamily="2" charset="0"/>
                <a:cs typeface="Arial" panose="020B0604020202020204" pitchFamily="34" charset="0"/>
                <a:sym typeface="Lato"/>
              </a:rPr>
              <a:t>Having the skills and abilities needed to have a job or career.  </a:t>
            </a:r>
          </a:p>
          <a:p>
            <a:pPr marL="285750" indent="-285750">
              <a:buFont typeface="Arial" panose="020B0604020202020204" pitchFamily="34" charset="0"/>
              <a:buChar char="•"/>
            </a:pPr>
            <a:endParaRPr lang="en-GB"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b="1" dirty="0">
                <a:latin typeface="Century Gothic" panose="020B0502020202020204" pitchFamily="34" charset="0"/>
                <a:ea typeface="Helvetica Neue" panose="02000503000000020004" pitchFamily="2" charset="0"/>
                <a:cs typeface="Arial" panose="020B0604020202020204" pitchFamily="34" charset="0"/>
                <a:sym typeface="Lato"/>
              </a:rPr>
              <a:t>Career:  </a:t>
            </a:r>
            <a:r>
              <a:rPr lang="en-GB" dirty="0">
                <a:latin typeface="Century Gothic" panose="020B0502020202020204" pitchFamily="34" charset="0"/>
                <a:ea typeface="Helvetica Neue" panose="02000503000000020004" pitchFamily="2" charset="0"/>
                <a:cs typeface="Arial" panose="020B0604020202020204" pitchFamily="34" charset="0"/>
                <a:sym typeface="Lato"/>
              </a:rPr>
              <a:t>The job or series of jobs that you do during your working life.</a:t>
            </a:r>
          </a:p>
          <a:p>
            <a:pPr marL="285750" indent="-285750">
              <a:buFont typeface="Arial" panose="020B0604020202020204" pitchFamily="34" charset="0"/>
              <a:buChar char="•"/>
            </a:pPr>
            <a:endParaRPr lang="en-GB"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b="1" dirty="0">
                <a:latin typeface="Century Gothic" panose="020B0502020202020204" pitchFamily="34" charset="0"/>
                <a:ea typeface="Helvetica Neue" panose="02000503000000020004" pitchFamily="2" charset="0"/>
                <a:cs typeface="Arial" panose="020B0604020202020204" pitchFamily="34" charset="0"/>
                <a:sym typeface="Lato"/>
              </a:rPr>
              <a:t>Labour market: </a:t>
            </a:r>
            <a:r>
              <a:rPr lang="en-GB" dirty="0">
                <a:latin typeface="Century Gothic" panose="020B0502020202020204" pitchFamily="34" charset="0"/>
                <a:ea typeface="Helvetica Neue" panose="02000503000000020004" pitchFamily="2" charset="0"/>
                <a:cs typeface="Arial" panose="020B0604020202020204" pitchFamily="34" charset="0"/>
                <a:sym typeface="Lato"/>
              </a:rPr>
              <a:t>The supply of people in a particular country or area who are able and willing to work.</a:t>
            </a:r>
          </a:p>
          <a:p>
            <a:pPr marL="285750" indent="-285750">
              <a:buFont typeface="Arial" panose="020B0604020202020204" pitchFamily="34" charset="0"/>
              <a:buChar char="•"/>
            </a:pPr>
            <a:endParaRPr lang="en-GB" dirty="0">
              <a:latin typeface="Century Gothic" panose="020B0502020202020204" pitchFamily="34" charset="0"/>
              <a:ea typeface="Helvetica Neue" panose="02000503000000020004" pitchFamily="2" charset="0"/>
              <a:cs typeface="Arial" panose="020B0604020202020204" pitchFamily="34" charset="0"/>
              <a:sym typeface="Lato"/>
            </a:endParaRPr>
          </a:p>
          <a:p>
            <a:pPr>
              <a:buClr>
                <a:srgbClr val="BA1A1A"/>
              </a:buClr>
              <a:buSzPct val="100000"/>
            </a:pPr>
            <a:endParaRPr lang="en-GB" b="1" dirty="0">
              <a:latin typeface="Century Gothic" panose="020B0502020202020204" pitchFamily="34" charset="0"/>
              <a:ea typeface="Helvetica Neue" panose="02000503000000020004" pitchFamily="2" charset="0"/>
              <a:cs typeface="Arial" panose="020B0604020202020204" pitchFamily="34" charset="0"/>
              <a:sym typeface="Lato"/>
            </a:endParaRPr>
          </a:p>
        </p:txBody>
      </p:sp>
      <p:pic>
        <p:nvPicPr>
          <p:cNvPr id="5" name="Picture 4" descr="Berkshire Opportunities logo">
            <a:extLst>
              <a:ext uri="{FF2B5EF4-FFF2-40B4-BE49-F238E27FC236}">
                <a16:creationId xmlns:a16="http://schemas.microsoft.com/office/drawing/2014/main" id="{9EE14BC4-2CA1-465A-A0F2-D554EE67E8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6249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pic>
        <p:nvPicPr>
          <p:cNvPr id="35" name="Graphic 34" descr="Marker outline">
            <a:extLst>
              <a:ext uri="{FF2B5EF4-FFF2-40B4-BE49-F238E27FC236}">
                <a16:creationId xmlns:a16="http://schemas.microsoft.com/office/drawing/2014/main" id="{E6882722-7896-4718-A913-F613A2F8DA5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11310" y="2288847"/>
            <a:ext cx="4876800" cy="4876800"/>
          </a:xfrm>
          <a:prstGeom prst="rect">
            <a:avLst/>
          </a:prstGeom>
        </p:spPr>
      </p:pic>
      <p:pic>
        <p:nvPicPr>
          <p:cNvPr id="36" name="Graphic 35" descr="Remote work outline">
            <a:extLst>
              <a:ext uri="{FF2B5EF4-FFF2-40B4-BE49-F238E27FC236}">
                <a16:creationId xmlns:a16="http://schemas.microsoft.com/office/drawing/2014/main" id="{6DC66608-C704-4DF9-A0CD-1A88BD766065}"/>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250863" y="699783"/>
            <a:ext cx="4876800" cy="4876800"/>
          </a:xfrm>
          <a:prstGeom prst="rect">
            <a:avLst/>
          </a:prstGeom>
        </p:spPr>
      </p:pic>
      <p:sp>
        <p:nvSpPr>
          <p:cNvPr id="37" name="Rectangle: Rounded Corners 36">
            <a:extLst>
              <a:ext uri="{FF2B5EF4-FFF2-40B4-BE49-F238E27FC236}">
                <a16:creationId xmlns:a16="http://schemas.microsoft.com/office/drawing/2014/main" id="{8EC74F95-2DAD-497F-BA25-DDAB05DF1EC2}"/>
              </a:ext>
            </a:extLst>
          </p:cNvPr>
          <p:cNvSpPr/>
          <p:nvPr/>
        </p:nvSpPr>
        <p:spPr>
          <a:xfrm>
            <a:off x="5303350" y="978191"/>
            <a:ext cx="3537366" cy="2359450"/>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LMI is </a:t>
            </a:r>
            <a:r>
              <a:rPr lang="en-GB" sz="1600" b="1" dirty="0">
                <a:solidFill>
                  <a:schemeClr val="tx1"/>
                </a:solidFill>
                <a:latin typeface="Century Gothic" panose="020B0502020202020204" pitchFamily="34" charset="0"/>
              </a:rPr>
              <a:t>important for social mobility</a:t>
            </a:r>
            <a:r>
              <a:rPr lang="en-GB" sz="1600" dirty="0">
                <a:solidFill>
                  <a:schemeClr val="tx1"/>
                </a:solidFill>
                <a:latin typeface="Century Gothic" panose="020B0502020202020204" pitchFamily="34" charset="0"/>
              </a:rPr>
              <a:t>, allowing young people to be </a:t>
            </a:r>
            <a:r>
              <a:rPr lang="en-GB" sz="1600" b="1" dirty="0">
                <a:solidFill>
                  <a:schemeClr val="tx1"/>
                </a:solidFill>
                <a:latin typeface="Century Gothic" panose="020B0502020202020204" pitchFamily="34" charset="0"/>
              </a:rPr>
              <a:t>more equipped </a:t>
            </a:r>
            <a:r>
              <a:rPr lang="en-GB" sz="1600" dirty="0">
                <a:solidFill>
                  <a:schemeClr val="tx1"/>
                </a:solidFill>
                <a:latin typeface="Century Gothic" panose="020B0502020202020204" pitchFamily="34" charset="0"/>
              </a:rPr>
              <a:t>to </a:t>
            </a:r>
            <a:r>
              <a:rPr lang="en-GB" sz="1600" b="1" dirty="0">
                <a:solidFill>
                  <a:schemeClr val="tx1"/>
                </a:solidFill>
                <a:latin typeface="Century Gothic" panose="020B0502020202020204" pitchFamily="34" charset="0"/>
              </a:rPr>
              <a:t>understand</a:t>
            </a:r>
            <a:r>
              <a:rPr lang="en-GB" sz="1600" dirty="0">
                <a:solidFill>
                  <a:schemeClr val="tx1"/>
                </a:solidFill>
                <a:latin typeface="Century Gothic" panose="020B0502020202020204" pitchFamily="34" charset="0"/>
              </a:rPr>
              <a:t> what is on offer in their region and </a:t>
            </a:r>
            <a:r>
              <a:rPr lang="en-GB" sz="1600" b="1" dirty="0">
                <a:solidFill>
                  <a:schemeClr val="tx1"/>
                </a:solidFill>
                <a:latin typeface="Century Gothic" panose="020B0502020202020204" pitchFamily="34" charset="0"/>
              </a:rPr>
              <a:t>how to get there </a:t>
            </a:r>
            <a:r>
              <a:rPr lang="en-GB" sz="1600" dirty="0">
                <a:solidFill>
                  <a:schemeClr val="tx1"/>
                </a:solidFill>
                <a:latin typeface="Century Gothic" panose="020B0502020202020204" pitchFamily="34" charset="0"/>
              </a:rPr>
              <a:t>by making informed decisions about their </a:t>
            </a:r>
            <a:r>
              <a:rPr lang="en-GB" sz="1600" b="1" dirty="0">
                <a:solidFill>
                  <a:schemeClr val="tx1"/>
                </a:solidFill>
                <a:latin typeface="Century Gothic" panose="020B0502020202020204" pitchFamily="34" charset="0"/>
              </a:rPr>
              <a:t>future career choices</a:t>
            </a:r>
            <a:r>
              <a:rPr lang="en-GB" sz="1600" dirty="0">
                <a:solidFill>
                  <a:schemeClr val="tx1"/>
                </a:solidFill>
                <a:latin typeface="Century Gothic" panose="020B0502020202020204" pitchFamily="34" charset="0"/>
              </a:rPr>
              <a:t>.</a:t>
            </a:r>
          </a:p>
        </p:txBody>
      </p:sp>
      <p:sp>
        <p:nvSpPr>
          <p:cNvPr id="38" name="Rectangle: Rounded Corners 37">
            <a:extLst>
              <a:ext uri="{FF2B5EF4-FFF2-40B4-BE49-F238E27FC236}">
                <a16:creationId xmlns:a16="http://schemas.microsoft.com/office/drawing/2014/main" id="{DC720C69-5D25-4598-AD9C-2C580EE45987}"/>
              </a:ext>
            </a:extLst>
          </p:cNvPr>
          <p:cNvSpPr/>
          <p:nvPr/>
        </p:nvSpPr>
        <p:spPr>
          <a:xfrm>
            <a:off x="303283" y="2245490"/>
            <a:ext cx="4725917" cy="1092152"/>
          </a:xfrm>
          <a:prstGeom prst="roundRect">
            <a:avLst/>
          </a:prstGeom>
          <a:solidFill>
            <a:srgbClr val="EC6599"/>
          </a:solid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cs typeface="Arial" panose="020B0604020202020204" pitchFamily="34" charset="0"/>
              </a:rPr>
              <a:t>Discuss (2 mins)</a:t>
            </a:r>
          </a:p>
          <a:p>
            <a:pPr algn="ctr"/>
            <a:r>
              <a:rPr lang="en-GB" sz="1600" dirty="0">
                <a:solidFill>
                  <a:schemeClr val="tx1">
                    <a:lumMod val="95000"/>
                    <a:lumOff val="5000"/>
                  </a:schemeClr>
                </a:solidFill>
                <a:latin typeface="Century Gothic" panose="020B0502020202020204" pitchFamily="34" charset="0"/>
                <a:cs typeface="Arial" panose="020B0604020202020204" pitchFamily="34" charset="0"/>
              </a:rPr>
              <a:t>How do you think the Labour Market Information could help you find a job?</a:t>
            </a:r>
          </a:p>
        </p:txBody>
      </p:sp>
      <p:pic>
        <p:nvPicPr>
          <p:cNvPr id="39" name="Picture 2" descr="City Guide icon">
            <a:extLst>
              <a:ext uri="{FF2B5EF4-FFF2-40B4-BE49-F238E27FC236}">
                <a16:creationId xmlns:a16="http://schemas.microsoft.com/office/drawing/2014/main" id="{2622E8A1-6B49-45C5-AB80-3BF6F20E91E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87572" y="3859969"/>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6" descr="Learning icon">
            <a:extLst>
              <a:ext uri="{FF2B5EF4-FFF2-40B4-BE49-F238E27FC236}">
                <a16:creationId xmlns:a16="http://schemas.microsoft.com/office/drawing/2014/main" id="{EF23BE1F-D310-47EC-AB79-242B5F3D858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3283" y="3859969"/>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2" descr="Hard Working icon">
            <a:extLst>
              <a:ext uri="{FF2B5EF4-FFF2-40B4-BE49-F238E27FC236}">
                <a16:creationId xmlns:a16="http://schemas.microsoft.com/office/drawing/2014/main" id="{2A955805-9B35-4742-880A-042B9FE302E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45427" y="3859969"/>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42" name="Rectangle: Rounded Corners 41">
            <a:extLst>
              <a:ext uri="{FF2B5EF4-FFF2-40B4-BE49-F238E27FC236}">
                <a16:creationId xmlns:a16="http://schemas.microsoft.com/office/drawing/2014/main" id="{958A2ED7-248A-4AB4-8294-0D42A3936CE7}"/>
              </a:ext>
            </a:extLst>
          </p:cNvPr>
          <p:cNvSpPr/>
          <p:nvPr/>
        </p:nvSpPr>
        <p:spPr>
          <a:xfrm>
            <a:off x="3963916" y="3580889"/>
            <a:ext cx="4876801" cy="803840"/>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LMI highlights the </a:t>
            </a:r>
            <a:r>
              <a:rPr lang="en-GB" sz="1600" b="1" dirty="0">
                <a:solidFill>
                  <a:schemeClr val="tx1"/>
                </a:solidFill>
                <a:latin typeface="Century Gothic" panose="020B0502020202020204" pitchFamily="34" charset="0"/>
              </a:rPr>
              <a:t>fantastic career opportunities </a:t>
            </a:r>
            <a:r>
              <a:rPr lang="en-GB" sz="1600" dirty="0">
                <a:solidFill>
                  <a:schemeClr val="tx1"/>
                </a:solidFill>
                <a:latin typeface="Century Gothic" panose="020B0502020202020204" pitchFamily="34" charset="0"/>
              </a:rPr>
              <a:t>available across the county. </a:t>
            </a:r>
          </a:p>
        </p:txBody>
      </p:sp>
      <p:sp>
        <p:nvSpPr>
          <p:cNvPr id="43" name="Rectangle: Rounded Corners 42">
            <a:extLst>
              <a:ext uri="{FF2B5EF4-FFF2-40B4-BE49-F238E27FC236}">
                <a16:creationId xmlns:a16="http://schemas.microsoft.com/office/drawing/2014/main" id="{71153F0B-0A9C-4BB9-98AA-47569F9FB843}"/>
              </a:ext>
            </a:extLst>
          </p:cNvPr>
          <p:cNvSpPr/>
          <p:nvPr/>
        </p:nvSpPr>
        <p:spPr>
          <a:xfrm>
            <a:off x="303283" y="5133751"/>
            <a:ext cx="3398689" cy="1043907"/>
          </a:xfrm>
          <a:prstGeom prst="roundRect">
            <a:avLst/>
          </a:prstGeom>
          <a:solidFill>
            <a:srgbClr val="F4FBFE"/>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It helps </a:t>
            </a:r>
            <a:r>
              <a:rPr lang="en-GB" sz="1600" b="1" dirty="0">
                <a:solidFill>
                  <a:schemeClr val="tx1"/>
                </a:solidFill>
                <a:latin typeface="Century Gothic" panose="020B0502020202020204" pitchFamily="34" charset="0"/>
              </a:rPr>
              <a:t>decode the world of work</a:t>
            </a:r>
            <a:r>
              <a:rPr lang="en-GB" sz="1600" dirty="0">
                <a:solidFill>
                  <a:schemeClr val="tx1"/>
                </a:solidFill>
                <a:latin typeface="Century Gothic" panose="020B0502020202020204" pitchFamily="34" charset="0"/>
              </a:rPr>
              <a:t> by breaking it down into </a:t>
            </a:r>
            <a:r>
              <a:rPr lang="en-GB" sz="1600" b="1" dirty="0">
                <a:solidFill>
                  <a:schemeClr val="tx1"/>
                </a:solidFill>
                <a:latin typeface="Century Gothic" panose="020B0502020202020204" pitchFamily="34" charset="0"/>
              </a:rPr>
              <a:t>digestible chunks</a:t>
            </a:r>
            <a:r>
              <a:rPr lang="en-GB" sz="1600" dirty="0">
                <a:solidFill>
                  <a:schemeClr val="tx1"/>
                </a:solidFill>
                <a:latin typeface="Century Gothic" panose="020B0502020202020204" pitchFamily="34" charset="0"/>
              </a:rPr>
              <a:t>.</a:t>
            </a:r>
          </a:p>
        </p:txBody>
      </p:sp>
      <p:pic>
        <p:nvPicPr>
          <p:cNvPr id="44" name="Picture 43" descr="Schools">
            <a:extLst>
              <a:ext uri="{FF2B5EF4-FFF2-40B4-BE49-F238E27FC236}">
                <a16:creationId xmlns:a16="http://schemas.microsoft.com/office/drawing/2014/main" id="{78DBAFA0-4A01-4564-A3B5-F257E89C29C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63916" y="4576458"/>
            <a:ext cx="4876800" cy="2000250"/>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44" descr="Berkshire Opportunities logo">
            <a:extLst>
              <a:ext uri="{FF2B5EF4-FFF2-40B4-BE49-F238E27FC236}">
                <a16:creationId xmlns:a16="http://schemas.microsoft.com/office/drawing/2014/main" id="{249BC305-60D6-4F8F-9E84-4514303AA99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
        <p:nvSpPr>
          <p:cNvPr id="46" name="Pentagon 20">
            <a:extLst>
              <a:ext uri="{FF2B5EF4-FFF2-40B4-BE49-F238E27FC236}">
                <a16:creationId xmlns:a16="http://schemas.microsoft.com/office/drawing/2014/main" id="{B64C6C80-FD13-424B-80CA-BCC98028B2F7}"/>
              </a:ext>
            </a:extLst>
          </p:cNvPr>
          <p:cNvSpPr/>
          <p:nvPr/>
        </p:nvSpPr>
        <p:spPr>
          <a:xfrm>
            <a:off x="-4922"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1</a:t>
            </a:r>
          </a:p>
        </p:txBody>
      </p:sp>
      <p:sp>
        <p:nvSpPr>
          <p:cNvPr id="47" name="Shape 114">
            <a:extLst>
              <a:ext uri="{FF2B5EF4-FFF2-40B4-BE49-F238E27FC236}">
                <a16:creationId xmlns:a16="http://schemas.microsoft.com/office/drawing/2014/main" id="{A8E50E0C-B258-4945-9A1E-934D466A7029}"/>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What is Labour Market Information?</a:t>
            </a:r>
          </a:p>
        </p:txBody>
      </p:sp>
      <p:sp>
        <p:nvSpPr>
          <p:cNvPr id="48" name="Rectangle: Rounded Corners 47">
            <a:extLst>
              <a:ext uri="{FF2B5EF4-FFF2-40B4-BE49-F238E27FC236}">
                <a16:creationId xmlns:a16="http://schemas.microsoft.com/office/drawing/2014/main" id="{C460DAF2-FEB0-454D-8603-41DC8672AA61}"/>
              </a:ext>
            </a:extLst>
          </p:cNvPr>
          <p:cNvSpPr/>
          <p:nvPr/>
        </p:nvSpPr>
        <p:spPr>
          <a:xfrm>
            <a:off x="303284" y="978191"/>
            <a:ext cx="4725916" cy="1027231"/>
          </a:xfrm>
          <a:prstGeom prst="roundRect">
            <a:avLst/>
          </a:prstGeom>
          <a:solidFill>
            <a:srgbClr val="A4C84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Define: Labour Market Information (LMI)</a:t>
            </a:r>
          </a:p>
          <a:p>
            <a:pPr algn="ctr"/>
            <a:r>
              <a:rPr lang="en-GB" sz="1600" dirty="0">
                <a:solidFill>
                  <a:schemeClr val="tx1"/>
                </a:solidFill>
                <a:latin typeface="Century Gothic" panose="020B0502020202020204" pitchFamily="34" charset="0"/>
              </a:rPr>
              <a:t>is region specific and it tells you about the current work and job environments. </a:t>
            </a:r>
          </a:p>
        </p:txBody>
      </p:sp>
    </p:spTree>
    <p:extLst>
      <p:ext uri="{BB962C8B-B14F-4D97-AF65-F5344CB8AC3E}">
        <p14:creationId xmlns:p14="http://schemas.microsoft.com/office/powerpoint/2010/main" val="688824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500"/>
                                        <p:tgtEl>
                                          <p:spTgt spid="42"/>
                                        </p:tgtEl>
                                      </p:cBhvr>
                                    </p:animEffect>
                                  </p:childTnLst>
                                </p:cTn>
                              </p:par>
                              <p:par>
                                <p:cTn id="18" presetID="10" presetClass="entr" presetSubtype="0" fill="hold" nodeType="with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fade">
                                      <p:cBhvr>
                                        <p:cTn id="20" dur="500"/>
                                        <p:tgtEl>
                                          <p:spTgt spid="4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par>
                                <p:cTn id="26" presetID="10" presetClass="entr" presetSubtype="0" fill="hold"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500"/>
                                        <p:tgtEl>
                                          <p:spTgt spid="41"/>
                                        </p:tgtEl>
                                      </p:cBhvr>
                                    </p:animEffect>
                                  </p:childTnLst>
                                </p:cTn>
                              </p:par>
                              <p:par>
                                <p:cTn id="29" presetID="10" presetClass="entr" presetSubtype="0"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fade">
                                      <p:cBhvr>
                                        <p:cTn id="3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42" grpId="0" animBg="1"/>
      <p:bldP spid="4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Graphic 47" descr="Left Brain outline">
            <a:extLst>
              <a:ext uri="{FF2B5EF4-FFF2-40B4-BE49-F238E27FC236}">
                <a16:creationId xmlns:a16="http://schemas.microsoft.com/office/drawing/2014/main" id="{B4085EDC-561E-4365-96BF-3F8D23BB112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3717" y="2034760"/>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pic>
        <p:nvPicPr>
          <p:cNvPr id="23" name="Graphic 22" descr="Map with pin outline">
            <a:extLst>
              <a:ext uri="{FF2B5EF4-FFF2-40B4-BE49-F238E27FC236}">
                <a16:creationId xmlns:a16="http://schemas.microsoft.com/office/drawing/2014/main" id="{54951E6E-4B55-49B8-BD44-ACE17422870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395518" y="6717"/>
            <a:ext cx="4876800" cy="4876800"/>
          </a:xfrm>
          <a:prstGeom prst="rect">
            <a:avLst/>
          </a:prstGeom>
        </p:spPr>
      </p:pic>
      <p:sp>
        <p:nvSpPr>
          <p:cNvPr id="24" name="Rectangle: Rounded Corners 23">
            <a:extLst>
              <a:ext uri="{FF2B5EF4-FFF2-40B4-BE49-F238E27FC236}">
                <a16:creationId xmlns:a16="http://schemas.microsoft.com/office/drawing/2014/main" id="{B800C6A3-A156-4858-9AA8-557F2FE465AC}"/>
              </a:ext>
            </a:extLst>
          </p:cNvPr>
          <p:cNvSpPr/>
          <p:nvPr/>
        </p:nvSpPr>
        <p:spPr>
          <a:xfrm>
            <a:off x="255515" y="899378"/>
            <a:ext cx="5492141" cy="1264335"/>
          </a:xfrm>
          <a:prstGeom prst="roundRect">
            <a:avLst/>
          </a:prstGeom>
          <a:solidFill>
            <a:srgbClr val="EC6599"/>
          </a:solid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cs typeface="Arial" panose="020B0604020202020204" pitchFamily="34" charset="0"/>
              </a:rPr>
              <a:t>Discuss (2 mins)</a:t>
            </a:r>
          </a:p>
          <a:p>
            <a:pPr algn="ctr"/>
            <a:r>
              <a:rPr lang="en-GB" sz="1600" dirty="0">
                <a:solidFill>
                  <a:schemeClr val="tx1">
                    <a:lumMod val="95000"/>
                    <a:lumOff val="5000"/>
                  </a:schemeClr>
                </a:solidFill>
                <a:latin typeface="Century Gothic" panose="020B0502020202020204" pitchFamily="34" charset="0"/>
                <a:cs typeface="Arial" panose="020B0604020202020204" pitchFamily="34" charset="0"/>
              </a:rPr>
              <a:t>Talk to a partner about what opportunities you know of in your local area. Then, click to find out more about which sectors have roles on offer in Berkshire.</a:t>
            </a:r>
          </a:p>
        </p:txBody>
      </p:sp>
      <p:sp>
        <p:nvSpPr>
          <p:cNvPr id="25" name="Rectangle: Rounded Corners 24">
            <a:extLst>
              <a:ext uri="{FF2B5EF4-FFF2-40B4-BE49-F238E27FC236}">
                <a16:creationId xmlns:a16="http://schemas.microsoft.com/office/drawing/2014/main" id="{F6E5811F-02DD-4972-9205-837BF79E720F}"/>
              </a:ext>
            </a:extLst>
          </p:cNvPr>
          <p:cNvSpPr/>
          <p:nvPr/>
        </p:nvSpPr>
        <p:spPr>
          <a:xfrm>
            <a:off x="3791389" y="3563517"/>
            <a:ext cx="1565472" cy="961805"/>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Education</a:t>
            </a:r>
          </a:p>
        </p:txBody>
      </p:sp>
      <p:sp>
        <p:nvSpPr>
          <p:cNvPr id="27" name="Rectangle: Rounded Corners 26">
            <a:extLst>
              <a:ext uri="{FF2B5EF4-FFF2-40B4-BE49-F238E27FC236}">
                <a16:creationId xmlns:a16="http://schemas.microsoft.com/office/drawing/2014/main" id="{E9E89CB0-A779-4C3C-A0FA-7298B7336A14}"/>
              </a:ext>
            </a:extLst>
          </p:cNvPr>
          <p:cNvSpPr/>
          <p:nvPr/>
        </p:nvSpPr>
        <p:spPr>
          <a:xfrm>
            <a:off x="2131199" y="4823215"/>
            <a:ext cx="2303362" cy="821600"/>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Transport and Distribution</a:t>
            </a:r>
          </a:p>
        </p:txBody>
      </p:sp>
      <p:sp>
        <p:nvSpPr>
          <p:cNvPr id="29" name="Rectangle: Rounded Corners 28">
            <a:extLst>
              <a:ext uri="{FF2B5EF4-FFF2-40B4-BE49-F238E27FC236}">
                <a16:creationId xmlns:a16="http://schemas.microsoft.com/office/drawing/2014/main" id="{BF5BB276-4AD1-4220-873A-9C699F4A3E50}"/>
              </a:ext>
            </a:extLst>
          </p:cNvPr>
          <p:cNvSpPr/>
          <p:nvPr/>
        </p:nvSpPr>
        <p:spPr>
          <a:xfrm>
            <a:off x="3783632" y="2483512"/>
            <a:ext cx="1565472" cy="821600"/>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Construction</a:t>
            </a:r>
          </a:p>
        </p:txBody>
      </p:sp>
      <p:sp>
        <p:nvSpPr>
          <p:cNvPr id="30" name="Rectangle: Rounded Corners 29">
            <a:extLst>
              <a:ext uri="{FF2B5EF4-FFF2-40B4-BE49-F238E27FC236}">
                <a16:creationId xmlns:a16="http://schemas.microsoft.com/office/drawing/2014/main" id="{D12431A9-4FF7-402C-B388-5A79E92FFF2A}"/>
              </a:ext>
            </a:extLst>
          </p:cNvPr>
          <p:cNvSpPr/>
          <p:nvPr/>
        </p:nvSpPr>
        <p:spPr>
          <a:xfrm>
            <a:off x="5660574" y="3564171"/>
            <a:ext cx="2146151" cy="961805"/>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Business and Finance</a:t>
            </a:r>
            <a:endPar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endParaRPr>
          </a:p>
        </p:txBody>
      </p:sp>
      <p:sp>
        <p:nvSpPr>
          <p:cNvPr id="32" name="Rectangle: Rounded Corners 31">
            <a:extLst>
              <a:ext uri="{FF2B5EF4-FFF2-40B4-BE49-F238E27FC236}">
                <a16:creationId xmlns:a16="http://schemas.microsoft.com/office/drawing/2014/main" id="{B8AF6507-220C-4A25-A33E-C35D0FD69E62}"/>
              </a:ext>
            </a:extLst>
          </p:cNvPr>
          <p:cNvSpPr/>
          <p:nvPr/>
        </p:nvSpPr>
        <p:spPr>
          <a:xfrm>
            <a:off x="273933" y="4823215"/>
            <a:ext cx="1565472" cy="821600"/>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Hospitality</a:t>
            </a:r>
          </a:p>
        </p:txBody>
      </p:sp>
      <p:sp>
        <p:nvSpPr>
          <p:cNvPr id="33" name="Rectangle: Rounded Corners 32">
            <a:extLst>
              <a:ext uri="{FF2B5EF4-FFF2-40B4-BE49-F238E27FC236}">
                <a16:creationId xmlns:a16="http://schemas.microsoft.com/office/drawing/2014/main" id="{C0F37A00-0EF0-4F2D-90A6-FCC22895920E}"/>
              </a:ext>
            </a:extLst>
          </p:cNvPr>
          <p:cNvSpPr/>
          <p:nvPr/>
        </p:nvSpPr>
        <p:spPr>
          <a:xfrm>
            <a:off x="1409382" y="3563517"/>
            <a:ext cx="2078294" cy="961805"/>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Health, Care and Welfare </a:t>
            </a:r>
          </a:p>
        </p:txBody>
      </p:sp>
      <p:sp>
        <p:nvSpPr>
          <p:cNvPr id="35" name="Rectangle: Rounded Corners 34">
            <a:extLst>
              <a:ext uri="{FF2B5EF4-FFF2-40B4-BE49-F238E27FC236}">
                <a16:creationId xmlns:a16="http://schemas.microsoft.com/office/drawing/2014/main" id="{512A1D08-85A8-44A9-B62A-248B87725921}"/>
              </a:ext>
            </a:extLst>
          </p:cNvPr>
          <p:cNvSpPr/>
          <p:nvPr/>
        </p:nvSpPr>
        <p:spPr>
          <a:xfrm>
            <a:off x="1397746" y="2483512"/>
            <a:ext cx="2078294" cy="821600"/>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Digital Technology</a:t>
            </a:r>
            <a:endPar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endParaRPr>
          </a:p>
        </p:txBody>
      </p:sp>
      <p:sp>
        <p:nvSpPr>
          <p:cNvPr id="36" name="Rectangle: Rounded Corners 35">
            <a:extLst>
              <a:ext uri="{FF2B5EF4-FFF2-40B4-BE49-F238E27FC236}">
                <a16:creationId xmlns:a16="http://schemas.microsoft.com/office/drawing/2014/main" id="{8481BA8F-BFCF-4495-9912-DDCA1FBFE36F}"/>
              </a:ext>
            </a:extLst>
          </p:cNvPr>
          <p:cNvSpPr/>
          <p:nvPr/>
        </p:nvSpPr>
        <p:spPr>
          <a:xfrm>
            <a:off x="5656696" y="2483512"/>
            <a:ext cx="2146151" cy="821600"/>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Engineering and Science</a:t>
            </a:r>
            <a:endPar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endParaRPr>
          </a:p>
        </p:txBody>
      </p:sp>
      <p:sp>
        <p:nvSpPr>
          <p:cNvPr id="37" name="Rectangle: Rounded Corners 36">
            <a:extLst>
              <a:ext uri="{FF2B5EF4-FFF2-40B4-BE49-F238E27FC236}">
                <a16:creationId xmlns:a16="http://schemas.microsoft.com/office/drawing/2014/main" id="{01A41D15-C7A7-427C-AB45-0809F95A5BDA}"/>
              </a:ext>
            </a:extLst>
          </p:cNvPr>
          <p:cNvSpPr/>
          <p:nvPr/>
        </p:nvSpPr>
        <p:spPr>
          <a:xfrm>
            <a:off x="4726355" y="4823215"/>
            <a:ext cx="2303362" cy="821600"/>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Sales and Customer Service</a:t>
            </a:r>
          </a:p>
        </p:txBody>
      </p:sp>
      <p:sp>
        <p:nvSpPr>
          <p:cNvPr id="38" name="Rectangle: Rounded Corners 37">
            <a:extLst>
              <a:ext uri="{FF2B5EF4-FFF2-40B4-BE49-F238E27FC236}">
                <a16:creationId xmlns:a16="http://schemas.microsoft.com/office/drawing/2014/main" id="{D764AD2C-5238-47F6-B706-9D4BFCF678B2}"/>
              </a:ext>
            </a:extLst>
          </p:cNvPr>
          <p:cNvSpPr/>
          <p:nvPr/>
        </p:nvSpPr>
        <p:spPr>
          <a:xfrm>
            <a:off x="272530" y="5901431"/>
            <a:ext cx="8614454" cy="681568"/>
          </a:xfrm>
          <a:prstGeom prst="roundRect">
            <a:avLst/>
          </a:prstGeom>
          <a:solidFill>
            <a:srgbClr val="8E1456"/>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Challenge: </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Have you thought about which sector interests you for your future?</a:t>
            </a:r>
          </a:p>
        </p:txBody>
      </p:sp>
      <p:sp>
        <p:nvSpPr>
          <p:cNvPr id="39" name="Rectangle: Rounded Corners 38">
            <a:extLst>
              <a:ext uri="{FF2B5EF4-FFF2-40B4-BE49-F238E27FC236}">
                <a16:creationId xmlns:a16="http://schemas.microsoft.com/office/drawing/2014/main" id="{F30EF03E-9FD5-409D-A282-956AC389ECAB}"/>
              </a:ext>
            </a:extLst>
          </p:cNvPr>
          <p:cNvSpPr/>
          <p:nvPr/>
        </p:nvSpPr>
        <p:spPr>
          <a:xfrm>
            <a:off x="5901586" y="901263"/>
            <a:ext cx="2986898" cy="1261070"/>
          </a:xfrm>
          <a:prstGeom prst="roundRect">
            <a:avLst/>
          </a:prstGeom>
          <a:solidFill>
            <a:srgbClr val="A4C84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Define: Sector</a:t>
            </a:r>
          </a:p>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An area of work and production that makes money for an area or country. </a:t>
            </a:r>
          </a:p>
        </p:txBody>
      </p:sp>
      <p:sp>
        <p:nvSpPr>
          <p:cNvPr id="40" name="Rectangle: Rounded Corners 39">
            <a:extLst>
              <a:ext uri="{FF2B5EF4-FFF2-40B4-BE49-F238E27FC236}">
                <a16:creationId xmlns:a16="http://schemas.microsoft.com/office/drawing/2014/main" id="{045E5B0F-5D34-4494-80FE-64062CF6B492}"/>
              </a:ext>
            </a:extLst>
          </p:cNvPr>
          <p:cNvSpPr/>
          <p:nvPr/>
        </p:nvSpPr>
        <p:spPr>
          <a:xfrm>
            <a:off x="7321512" y="4823215"/>
            <a:ext cx="1565472" cy="821600"/>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Creative</a:t>
            </a:r>
          </a:p>
        </p:txBody>
      </p:sp>
      <p:pic>
        <p:nvPicPr>
          <p:cNvPr id="41" name="Picture 40">
            <a:hlinkClick r:id="rId7"/>
            <a:extLst>
              <a:ext uri="{FF2B5EF4-FFF2-40B4-BE49-F238E27FC236}">
                <a16:creationId xmlns:a16="http://schemas.microsoft.com/office/drawing/2014/main" id="{49ACDE9F-3632-4D45-9309-7D305C628B9E}"/>
              </a:ext>
            </a:extLst>
          </p:cNvPr>
          <p:cNvPicPr>
            <a:picLocks noChangeAspect="1"/>
          </p:cNvPicPr>
          <p:nvPr/>
        </p:nvPicPr>
        <p:blipFill>
          <a:blip r:embed="rId8"/>
          <a:stretch>
            <a:fillRect/>
          </a:stretch>
        </p:blipFill>
        <p:spPr>
          <a:xfrm>
            <a:off x="272530" y="3563517"/>
            <a:ext cx="833139" cy="972000"/>
          </a:xfrm>
          <a:prstGeom prst="rect">
            <a:avLst/>
          </a:prstGeom>
        </p:spPr>
      </p:pic>
      <p:pic>
        <p:nvPicPr>
          <p:cNvPr id="42" name="Picture 41">
            <a:hlinkClick r:id="rId9"/>
            <a:extLst>
              <a:ext uri="{FF2B5EF4-FFF2-40B4-BE49-F238E27FC236}">
                <a16:creationId xmlns:a16="http://schemas.microsoft.com/office/drawing/2014/main" id="{C7E6A50A-1654-4ADC-9A01-F7F6ED49DDB1}"/>
              </a:ext>
            </a:extLst>
          </p:cNvPr>
          <p:cNvPicPr>
            <a:picLocks noChangeAspect="1"/>
          </p:cNvPicPr>
          <p:nvPr/>
        </p:nvPicPr>
        <p:blipFill>
          <a:blip r:embed="rId10"/>
          <a:stretch>
            <a:fillRect/>
          </a:stretch>
        </p:blipFill>
        <p:spPr>
          <a:xfrm>
            <a:off x="257015" y="2408312"/>
            <a:ext cx="833139" cy="972000"/>
          </a:xfrm>
          <a:prstGeom prst="rect">
            <a:avLst/>
          </a:prstGeom>
        </p:spPr>
      </p:pic>
      <p:pic>
        <p:nvPicPr>
          <p:cNvPr id="43" name="Picture 42">
            <a:hlinkClick r:id="rId11"/>
            <a:extLst>
              <a:ext uri="{FF2B5EF4-FFF2-40B4-BE49-F238E27FC236}">
                <a16:creationId xmlns:a16="http://schemas.microsoft.com/office/drawing/2014/main" id="{9C2080E9-3361-4BD6-9ED3-C047E1465C0A}"/>
              </a:ext>
            </a:extLst>
          </p:cNvPr>
          <p:cNvPicPr>
            <a:picLocks noChangeAspect="1"/>
          </p:cNvPicPr>
          <p:nvPr/>
        </p:nvPicPr>
        <p:blipFill>
          <a:blip r:embed="rId12"/>
          <a:stretch>
            <a:fillRect/>
          </a:stretch>
        </p:blipFill>
        <p:spPr>
          <a:xfrm>
            <a:off x="8110437" y="3557498"/>
            <a:ext cx="776547" cy="972000"/>
          </a:xfrm>
          <a:prstGeom prst="rect">
            <a:avLst/>
          </a:prstGeom>
        </p:spPr>
      </p:pic>
      <p:pic>
        <p:nvPicPr>
          <p:cNvPr id="44" name="Picture 43">
            <a:hlinkClick r:id="rId13"/>
            <a:extLst>
              <a:ext uri="{FF2B5EF4-FFF2-40B4-BE49-F238E27FC236}">
                <a16:creationId xmlns:a16="http://schemas.microsoft.com/office/drawing/2014/main" id="{EF758392-43EC-4058-A726-29D1DA9ECD4E}"/>
              </a:ext>
            </a:extLst>
          </p:cNvPr>
          <p:cNvPicPr>
            <a:picLocks noChangeAspect="1"/>
          </p:cNvPicPr>
          <p:nvPr/>
        </p:nvPicPr>
        <p:blipFill>
          <a:blip r:embed="rId14"/>
          <a:stretch>
            <a:fillRect/>
          </a:stretch>
        </p:blipFill>
        <p:spPr>
          <a:xfrm>
            <a:off x="8110438" y="2408312"/>
            <a:ext cx="776547" cy="972000"/>
          </a:xfrm>
          <a:prstGeom prst="rect">
            <a:avLst/>
          </a:prstGeom>
        </p:spPr>
      </p:pic>
      <p:pic>
        <p:nvPicPr>
          <p:cNvPr id="45" name="Picture 44" descr="Berkshire Opportunities logo">
            <a:extLst>
              <a:ext uri="{FF2B5EF4-FFF2-40B4-BE49-F238E27FC236}">
                <a16:creationId xmlns:a16="http://schemas.microsoft.com/office/drawing/2014/main" id="{20E6B16F-E5A9-46BE-B9CA-7A97710C2FD7}"/>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
        <p:nvSpPr>
          <p:cNvPr id="46" name="Pentagon 20">
            <a:extLst>
              <a:ext uri="{FF2B5EF4-FFF2-40B4-BE49-F238E27FC236}">
                <a16:creationId xmlns:a16="http://schemas.microsoft.com/office/drawing/2014/main" id="{6517C0BC-BA0C-4B12-A916-9A74C9CDD38E}"/>
              </a:ext>
            </a:extLst>
          </p:cNvPr>
          <p:cNvSpPr/>
          <p:nvPr/>
        </p:nvSpPr>
        <p:spPr>
          <a:xfrm>
            <a:off x="-4922"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2</a:t>
            </a:r>
          </a:p>
        </p:txBody>
      </p:sp>
      <p:sp>
        <p:nvSpPr>
          <p:cNvPr id="47" name="Shape 114">
            <a:extLst>
              <a:ext uri="{FF2B5EF4-FFF2-40B4-BE49-F238E27FC236}">
                <a16:creationId xmlns:a16="http://schemas.microsoft.com/office/drawing/2014/main" id="{6F2A3207-4BE6-46ED-B3D7-22EA8CE79849}"/>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What is the LMI in Berkshire?</a:t>
            </a:r>
          </a:p>
        </p:txBody>
      </p:sp>
    </p:spTree>
    <p:extLst>
      <p:ext uri="{BB962C8B-B14F-4D97-AF65-F5344CB8AC3E}">
        <p14:creationId xmlns:p14="http://schemas.microsoft.com/office/powerpoint/2010/main" val="1140693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500"/>
                                        <p:tgtEl>
                                          <p:spTgt spid="29"/>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500"/>
                                        <p:tgtEl>
                                          <p:spTgt spid="36"/>
                                        </p:tgtEl>
                                      </p:cBhvr>
                                    </p:animEffect>
                                  </p:childTnLst>
                                </p:cTn>
                              </p:par>
                              <p:par>
                                <p:cTn id="19" presetID="10" presetClass="entr" presetSubtype="0" fill="hold" nodeType="with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fade">
                                      <p:cBhvr>
                                        <p:cTn id="21" dur="500"/>
                                        <p:tgtEl>
                                          <p:spTgt spid="44"/>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500"/>
                                        <p:tgtEl>
                                          <p:spTgt spid="33"/>
                                        </p:tgtEl>
                                      </p:cBhvr>
                                    </p:animEffect>
                                  </p:childTnLst>
                                </p:cTn>
                              </p:par>
                              <p:par>
                                <p:cTn id="37" presetID="10" presetClass="entr" presetSubtype="0" fill="hold" nodeType="with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500"/>
                                        <p:tgtEl>
                                          <p:spTgt spid="41"/>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500"/>
                                        <p:tgtEl>
                                          <p:spTgt spid="32"/>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par>
                          <p:cTn id="52" fill="hold">
                            <p:stCondLst>
                              <p:cond delay="4500"/>
                            </p:stCondLst>
                            <p:childTnLst>
                              <p:par>
                                <p:cTn id="53" presetID="10" presetClass="entr" presetSubtype="0" fill="hold" grpId="0" nodeType="after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fade">
                                      <p:cBhvr>
                                        <p:cTn id="55" dur="500"/>
                                        <p:tgtEl>
                                          <p:spTgt spid="40"/>
                                        </p:tgtEl>
                                      </p:cBhvr>
                                    </p:animEffect>
                                  </p:childTnLst>
                                </p:cTn>
                              </p:par>
                            </p:childTnLst>
                          </p:cTn>
                        </p:par>
                        <p:par>
                          <p:cTn id="56" fill="hold">
                            <p:stCondLst>
                              <p:cond delay="50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animBg="1"/>
      <p:bldP spid="29" grpId="0" animBg="1"/>
      <p:bldP spid="30" grpId="0" animBg="1"/>
      <p:bldP spid="32" grpId="0" animBg="1"/>
      <p:bldP spid="33" grpId="0" animBg="1"/>
      <p:bldP spid="35" grpId="0" animBg="1"/>
      <p:bldP spid="36" grpId="0" animBg="1"/>
      <p:bldP spid="37" grpId="0" animBg="1"/>
      <p:bldP spid="38" grpId="0" animBg="1"/>
      <p:bldP spid="4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Graphic 70" descr="Left Brain outline">
            <a:extLst>
              <a:ext uri="{FF2B5EF4-FFF2-40B4-BE49-F238E27FC236}">
                <a16:creationId xmlns:a16="http://schemas.microsoft.com/office/drawing/2014/main" id="{8EE22C19-3B17-4B08-8191-DAA1A667258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3717" y="2034760"/>
            <a:ext cx="4876800" cy="4876800"/>
          </a:xfrm>
          <a:prstGeom prst="rect">
            <a:avLst/>
          </a:prstGeom>
        </p:spPr>
      </p:pic>
      <p:pic>
        <p:nvPicPr>
          <p:cNvPr id="72" name="Graphic 71" descr="Map with pin outline">
            <a:extLst>
              <a:ext uri="{FF2B5EF4-FFF2-40B4-BE49-F238E27FC236}">
                <a16:creationId xmlns:a16="http://schemas.microsoft.com/office/drawing/2014/main" id="{A8C823EF-511F-45C3-8B97-7482D49A1A4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395518" y="6717"/>
            <a:ext cx="4876800" cy="4876800"/>
          </a:xfrm>
          <a:prstGeom prst="rect">
            <a:avLst/>
          </a:prstGeom>
        </p:spPr>
      </p:pic>
      <p:sp>
        <p:nvSpPr>
          <p:cNvPr id="13" name="Rectangle: Rounded Corners 12">
            <a:extLst>
              <a:ext uri="{FF2B5EF4-FFF2-40B4-BE49-F238E27FC236}">
                <a16:creationId xmlns:a16="http://schemas.microsoft.com/office/drawing/2014/main" id="{79063CA0-A6E2-4CF3-9E26-9411565F50AC}"/>
              </a:ext>
            </a:extLst>
          </p:cNvPr>
          <p:cNvSpPr/>
          <p:nvPr/>
        </p:nvSpPr>
        <p:spPr>
          <a:xfrm>
            <a:off x="454563" y="897791"/>
            <a:ext cx="8327390" cy="1100412"/>
          </a:xfrm>
          <a:prstGeom prst="roundRect">
            <a:avLst/>
          </a:prstGeom>
          <a:solidFill>
            <a:srgbClr val="EC6599"/>
          </a:solid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cs typeface="Arial" panose="020B0604020202020204" pitchFamily="34" charset="0"/>
              </a:rPr>
              <a:t>Mind the gaps (3-5 mins)</a:t>
            </a:r>
          </a:p>
          <a:p>
            <a:pPr algn="ctr"/>
            <a:r>
              <a:rPr lang="en-GB" sz="1600" dirty="0">
                <a:solidFill>
                  <a:schemeClr val="tx1">
                    <a:lumMod val="95000"/>
                    <a:lumOff val="5000"/>
                  </a:schemeClr>
                </a:solidFill>
                <a:latin typeface="Century Gothic" panose="020B0502020202020204" pitchFamily="34" charset="0"/>
                <a:cs typeface="Arial" panose="020B0604020202020204" pitchFamily="34" charset="0"/>
              </a:rPr>
              <a:t>Now you’ve seen the range of active sectors in Berkshire, it’s time to see what this looks like. On your own or in a pair, choose the right answer to fill the gap in each statement – you can use the icons to help you. Then click to see if you’re right!</a:t>
            </a:r>
          </a:p>
        </p:txBody>
      </p:sp>
      <p:sp>
        <p:nvSpPr>
          <p:cNvPr id="12" name="Rectangle: Rounded Corners 11">
            <a:extLst>
              <a:ext uri="{FF2B5EF4-FFF2-40B4-BE49-F238E27FC236}">
                <a16:creationId xmlns:a16="http://schemas.microsoft.com/office/drawing/2014/main" id="{7CD5049D-70D4-4360-B788-4270836ABFD8}"/>
              </a:ext>
            </a:extLst>
          </p:cNvPr>
          <p:cNvSpPr/>
          <p:nvPr/>
        </p:nvSpPr>
        <p:spPr>
          <a:xfrm>
            <a:off x="3946602" y="2959633"/>
            <a:ext cx="3876284" cy="630188"/>
          </a:xfrm>
          <a:prstGeom prst="roundRect">
            <a:avLst/>
          </a:prstGeom>
          <a:solidFill>
            <a:srgbClr val="F4FBFE"/>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You </a:t>
            </a:r>
            <a:r>
              <a:rPr lang="en-GB" sz="12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don’t need to work for a large company</a:t>
            </a: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there are hundreds of “___- companies too”.  </a:t>
            </a:r>
          </a:p>
        </p:txBody>
      </p:sp>
      <p:sp>
        <p:nvSpPr>
          <p:cNvPr id="18" name="Rectangle: Rounded Corners 17">
            <a:extLst>
              <a:ext uri="{FF2B5EF4-FFF2-40B4-BE49-F238E27FC236}">
                <a16:creationId xmlns:a16="http://schemas.microsoft.com/office/drawing/2014/main" id="{0FF70929-19EB-455E-86C7-BA089CD25CA6}"/>
              </a:ext>
            </a:extLst>
          </p:cNvPr>
          <p:cNvSpPr/>
          <p:nvPr/>
        </p:nvSpPr>
        <p:spPr>
          <a:xfrm>
            <a:off x="3971367" y="4548074"/>
            <a:ext cx="3876283" cy="630189"/>
          </a:xfrm>
          <a:prstGeom prst="roundRect">
            <a:avLst/>
          </a:prstGeom>
          <a:solidFill>
            <a:srgbClr val="F4FBFE"/>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Future growth </a:t>
            </a: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is expected in the area of ___.</a:t>
            </a:r>
          </a:p>
        </p:txBody>
      </p:sp>
      <p:sp>
        <p:nvSpPr>
          <p:cNvPr id="19" name="Rectangle: Rounded Corners 18">
            <a:extLst>
              <a:ext uri="{FF2B5EF4-FFF2-40B4-BE49-F238E27FC236}">
                <a16:creationId xmlns:a16="http://schemas.microsoft.com/office/drawing/2014/main" id="{DDEBD0AD-656B-48CB-9D9C-82BFB922CED2}"/>
              </a:ext>
            </a:extLst>
          </p:cNvPr>
          <p:cNvSpPr/>
          <p:nvPr/>
        </p:nvSpPr>
        <p:spPr>
          <a:xfrm>
            <a:off x="1684989" y="2165413"/>
            <a:ext cx="3248579" cy="630188"/>
          </a:xfrm>
          <a:prstGeom prst="roundRect">
            <a:avLst/>
          </a:prstGeom>
          <a:solidFill>
            <a:srgbClr val="B8E3F6"/>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There are  ___ people between </a:t>
            </a:r>
            <a:r>
              <a:rPr lang="en-GB" sz="12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18-65 </a:t>
            </a: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years old </a:t>
            </a:r>
            <a:r>
              <a:rPr lang="en-GB" sz="12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in Berkshire.  </a:t>
            </a:r>
          </a:p>
        </p:txBody>
      </p:sp>
      <p:sp>
        <p:nvSpPr>
          <p:cNvPr id="20" name="Rectangle: Rounded Corners 19">
            <a:extLst>
              <a:ext uri="{FF2B5EF4-FFF2-40B4-BE49-F238E27FC236}">
                <a16:creationId xmlns:a16="http://schemas.microsoft.com/office/drawing/2014/main" id="{C5BA5439-FA9A-4D1B-947F-E2290F82E163}"/>
              </a:ext>
            </a:extLst>
          </p:cNvPr>
          <p:cNvSpPr/>
          <p:nvPr/>
        </p:nvSpPr>
        <p:spPr>
          <a:xfrm>
            <a:off x="1684989" y="3753853"/>
            <a:ext cx="3248579" cy="630189"/>
          </a:xfrm>
          <a:prstGeom prst="roundRect">
            <a:avLst/>
          </a:prstGeom>
          <a:solidFill>
            <a:srgbClr val="B8E3F6"/>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Good ___ was the </a:t>
            </a:r>
            <a:r>
              <a:rPr lang="en-GB" sz="12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top skill </a:t>
            </a: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asked for by employers.  </a:t>
            </a:r>
          </a:p>
        </p:txBody>
      </p:sp>
      <p:sp>
        <p:nvSpPr>
          <p:cNvPr id="21" name="Rectangle: Rounded Corners 20">
            <a:extLst>
              <a:ext uri="{FF2B5EF4-FFF2-40B4-BE49-F238E27FC236}">
                <a16:creationId xmlns:a16="http://schemas.microsoft.com/office/drawing/2014/main" id="{CBE7D898-25E4-4AF1-ADD8-C88CD0228F5C}"/>
              </a:ext>
            </a:extLst>
          </p:cNvPr>
          <p:cNvSpPr/>
          <p:nvPr/>
        </p:nvSpPr>
        <p:spPr>
          <a:xfrm>
            <a:off x="1684988" y="5342295"/>
            <a:ext cx="3049339" cy="630189"/>
          </a:xfrm>
          <a:prstGeom prst="roundRect">
            <a:avLst/>
          </a:prstGeom>
          <a:solidFill>
            <a:srgbClr val="B8E3F6"/>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There are </a:t>
            </a:r>
            <a:r>
              <a:rPr lang="en-GB" sz="12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opportunities in the future </a:t>
            </a: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in</a:t>
            </a:r>
            <a:r>
              <a:rPr lang="en-GB" sz="12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____ </a:t>
            </a: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a:t>
            </a:r>
          </a:p>
        </p:txBody>
      </p:sp>
      <p:sp>
        <p:nvSpPr>
          <p:cNvPr id="22" name="Rectangle: Rounded Corners 21">
            <a:extLst>
              <a:ext uri="{FF2B5EF4-FFF2-40B4-BE49-F238E27FC236}">
                <a16:creationId xmlns:a16="http://schemas.microsoft.com/office/drawing/2014/main" id="{EC112FE0-77DE-4B73-9D7A-D4B95B9473B4}"/>
              </a:ext>
            </a:extLst>
          </p:cNvPr>
          <p:cNvSpPr/>
          <p:nvPr/>
        </p:nvSpPr>
        <p:spPr>
          <a:xfrm>
            <a:off x="3971367" y="6136515"/>
            <a:ext cx="3851519" cy="630189"/>
          </a:xfrm>
          <a:prstGeom prst="roundRect">
            <a:avLst/>
          </a:prstGeom>
          <a:solidFill>
            <a:srgbClr val="F4FBFE"/>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The</a:t>
            </a:r>
            <a:r>
              <a:rPr lang="en-GB" sz="12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highest growth sector </a:t>
            </a: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in Berkshire is ___</a:t>
            </a:r>
            <a:r>
              <a:rPr lang="en-GB" sz="12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___</a:t>
            </a:r>
            <a:r>
              <a:rPr lang="en-GB" sz="12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a:t>
            </a:r>
          </a:p>
        </p:txBody>
      </p:sp>
      <p:pic>
        <p:nvPicPr>
          <p:cNvPr id="23" name="Picture 4" descr="People icon">
            <a:extLst>
              <a:ext uri="{FF2B5EF4-FFF2-40B4-BE49-F238E27FC236}">
                <a16:creationId xmlns:a16="http://schemas.microsoft.com/office/drawing/2014/main" id="{5C7537DC-C019-40DB-9132-62E01B696D44}"/>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539210" y="2023307"/>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6" descr="Nurse Male icon">
            <a:extLst>
              <a:ext uri="{FF2B5EF4-FFF2-40B4-BE49-F238E27FC236}">
                <a16:creationId xmlns:a16="http://schemas.microsoft.com/office/drawing/2014/main" id="{D3764242-67CF-4576-8350-A0C163A04B39}"/>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7995190" y="5866745"/>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8" descr="Communication icon">
            <a:extLst>
              <a:ext uri="{FF2B5EF4-FFF2-40B4-BE49-F238E27FC236}">
                <a16:creationId xmlns:a16="http://schemas.microsoft.com/office/drawing/2014/main" id="{3D1A92CB-A291-46B5-9260-2D9B3294AD97}"/>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539210" y="3621225"/>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0" descr="Small Business icon">
            <a:extLst>
              <a:ext uri="{FF2B5EF4-FFF2-40B4-BE49-F238E27FC236}">
                <a16:creationId xmlns:a16="http://schemas.microsoft.com/office/drawing/2014/main" id="{61F885B0-FA80-4C67-A487-5AD89C9ADC78}"/>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8019954" y="2820564"/>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10C65F58-A7FE-4772-AD20-287B1C91454F}"/>
              </a:ext>
            </a:extLst>
          </p:cNvPr>
          <p:cNvSpPr txBox="1"/>
          <p:nvPr/>
        </p:nvSpPr>
        <p:spPr>
          <a:xfrm>
            <a:off x="5394837" y="2332564"/>
            <a:ext cx="876611"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450,000</a:t>
            </a:r>
          </a:p>
        </p:txBody>
      </p:sp>
      <p:sp>
        <p:nvSpPr>
          <p:cNvPr id="28" name="TextBox 27">
            <a:extLst>
              <a:ext uri="{FF2B5EF4-FFF2-40B4-BE49-F238E27FC236}">
                <a16:creationId xmlns:a16="http://schemas.microsoft.com/office/drawing/2014/main" id="{5C7D4FAF-75BE-4F4C-B43B-912E40DF7636}"/>
              </a:ext>
            </a:extLst>
          </p:cNvPr>
          <p:cNvSpPr txBox="1"/>
          <p:nvPr/>
        </p:nvSpPr>
        <p:spPr>
          <a:xfrm>
            <a:off x="6726290" y="2332564"/>
            <a:ext cx="876611"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350,000</a:t>
            </a:r>
          </a:p>
        </p:txBody>
      </p:sp>
      <p:sp>
        <p:nvSpPr>
          <p:cNvPr id="29" name="TextBox 28">
            <a:extLst>
              <a:ext uri="{FF2B5EF4-FFF2-40B4-BE49-F238E27FC236}">
                <a16:creationId xmlns:a16="http://schemas.microsoft.com/office/drawing/2014/main" id="{4D5044E9-A7FC-4A8E-954A-6D67745EC727}"/>
              </a:ext>
            </a:extLst>
          </p:cNvPr>
          <p:cNvSpPr txBox="1"/>
          <p:nvPr/>
        </p:nvSpPr>
        <p:spPr>
          <a:xfrm>
            <a:off x="8057743" y="2332564"/>
            <a:ext cx="876611"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250,000</a:t>
            </a:r>
          </a:p>
        </p:txBody>
      </p:sp>
      <p:sp>
        <p:nvSpPr>
          <p:cNvPr id="30" name="TextBox 29">
            <a:extLst>
              <a:ext uri="{FF2B5EF4-FFF2-40B4-BE49-F238E27FC236}">
                <a16:creationId xmlns:a16="http://schemas.microsoft.com/office/drawing/2014/main" id="{ACCF5D6B-7113-4B07-A84A-F99891DDF930}"/>
              </a:ext>
            </a:extLst>
          </p:cNvPr>
          <p:cNvSpPr txBox="1"/>
          <p:nvPr/>
        </p:nvSpPr>
        <p:spPr>
          <a:xfrm>
            <a:off x="514113" y="3136029"/>
            <a:ext cx="857978"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Medium</a:t>
            </a:r>
          </a:p>
        </p:txBody>
      </p:sp>
      <p:sp>
        <p:nvSpPr>
          <p:cNvPr id="31" name="TextBox 30">
            <a:extLst>
              <a:ext uri="{FF2B5EF4-FFF2-40B4-BE49-F238E27FC236}">
                <a16:creationId xmlns:a16="http://schemas.microsoft.com/office/drawing/2014/main" id="{067A2650-F1C8-458B-A0BA-089F0A19B343}"/>
              </a:ext>
            </a:extLst>
          </p:cNvPr>
          <p:cNvSpPr txBox="1"/>
          <p:nvPr/>
        </p:nvSpPr>
        <p:spPr>
          <a:xfrm>
            <a:off x="1673299" y="3136029"/>
            <a:ext cx="978439"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Mega</a:t>
            </a:r>
          </a:p>
        </p:txBody>
      </p:sp>
      <p:sp>
        <p:nvSpPr>
          <p:cNvPr id="32" name="TextBox 31">
            <a:extLst>
              <a:ext uri="{FF2B5EF4-FFF2-40B4-BE49-F238E27FC236}">
                <a16:creationId xmlns:a16="http://schemas.microsoft.com/office/drawing/2014/main" id="{0D438ECC-0E8A-4B0B-AA90-3B516D645537}"/>
              </a:ext>
            </a:extLst>
          </p:cNvPr>
          <p:cNvSpPr txBox="1"/>
          <p:nvPr/>
        </p:nvSpPr>
        <p:spPr>
          <a:xfrm>
            <a:off x="2952948" y="3136029"/>
            <a:ext cx="758247"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Micro</a:t>
            </a:r>
          </a:p>
        </p:txBody>
      </p:sp>
      <p:sp>
        <p:nvSpPr>
          <p:cNvPr id="33" name="TextBox 32">
            <a:extLst>
              <a:ext uri="{FF2B5EF4-FFF2-40B4-BE49-F238E27FC236}">
                <a16:creationId xmlns:a16="http://schemas.microsoft.com/office/drawing/2014/main" id="{1D78E6E5-8A6B-41E7-8DC7-0BE118FBFBCB}"/>
              </a:ext>
            </a:extLst>
          </p:cNvPr>
          <p:cNvSpPr txBox="1"/>
          <p:nvPr/>
        </p:nvSpPr>
        <p:spPr>
          <a:xfrm>
            <a:off x="5283121" y="3934470"/>
            <a:ext cx="900542"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Manners</a:t>
            </a:r>
          </a:p>
        </p:txBody>
      </p:sp>
      <p:sp>
        <p:nvSpPr>
          <p:cNvPr id="34" name="TextBox 33">
            <a:extLst>
              <a:ext uri="{FF2B5EF4-FFF2-40B4-BE49-F238E27FC236}">
                <a16:creationId xmlns:a16="http://schemas.microsoft.com/office/drawing/2014/main" id="{1646D188-6F7C-4BEA-8A78-E897DC1D3DD2}"/>
              </a:ext>
            </a:extLst>
          </p:cNvPr>
          <p:cNvSpPr txBox="1"/>
          <p:nvPr/>
        </p:nvSpPr>
        <p:spPr>
          <a:xfrm>
            <a:off x="6374807" y="3934470"/>
            <a:ext cx="1492104"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Communication</a:t>
            </a:r>
          </a:p>
        </p:txBody>
      </p:sp>
      <p:sp>
        <p:nvSpPr>
          <p:cNvPr id="35" name="TextBox 34">
            <a:extLst>
              <a:ext uri="{FF2B5EF4-FFF2-40B4-BE49-F238E27FC236}">
                <a16:creationId xmlns:a16="http://schemas.microsoft.com/office/drawing/2014/main" id="{1CAD6EDB-9715-419B-ABCB-B178826A089C}"/>
              </a:ext>
            </a:extLst>
          </p:cNvPr>
          <p:cNvSpPr txBox="1"/>
          <p:nvPr/>
        </p:nvSpPr>
        <p:spPr>
          <a:xfrm>
            <a:off x="8058055" y="3934470"/>
            <a:ext cx="975157"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Discipline</a:t>
            </a:r>
          </a:p>
        </p:txBody>
      </p:sp>
      <p:sp>
        <p:nvSpPr>
          <p:cNvPr id="37" name="TextBox 36">
            <a:extLst>
              <a:ext uri="{FF2B5EF4-FFF2-40B4-BE49-F238E27FC236}">
                <a16:creationId xmlns:a16="http://schemas.microsoft.com/office/drawing/2014/main" id="{0264C902-C237-49F8-A737-4695706FB5B7}"/>
              </a:ext>
            </a:extLst>
          </p:cNvPr>
          <p:cNvSpPr txBox="1"/>
          <p:nvPr/>
        </p:nvSpPr>
        <p:spPr>
          <a:xfrm>
            <a:off x="501480" y="4747075"/>
            <a:ext cx="1027840"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Digital</a:t>
            </a:r>
          </a:p>
        </p:txBody>
      </p:sp>
      <p:sp>
        <p:nvSpPr>
          <p:cNvPr id="38" name="TextBox 37">
            <a:extLst>
              <a:ext uri="{FF2B5EF4-FFF2-40B4-BE49-F238E27FC236}">
                <a16:creationId xmlns:a16="http://schemas.microsoft.com/office/drawing/2014/main" id="{4C32AF11-B95B-4812-B097-6C70395F7D68}"/>
              </a:ext>
            </a:extLst>
          </p:cNvPr>
          <p:cNvSpPr txBox="1"/>
          <p:nvPr/>
        </p:nvSpPr>
        <p:spPr>
          <a:xfrm>
            <a:off x="1811266" y="4747075"/>
            <a:ext cx="724024"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Retail</a:t>
            </a:r>
          </a:p>
        </p:txBody>
      </p:sp>
      <p:sp>
        <p:nvSpPr>
          <p:cNvPr id="39" name="TextBox 38">
            <a:extLst>
              <a:ext uri="{FF2B5EF4-FFF2-40B4-BE49-F238E27FC236}">
                <a16:creationId xmlns:a16="http://schemas.microsoft.com/office/drawing/2014/main" id="{B0D4883E-CE67-4023-AA47-96BE75012ACE}"/>
              </a:ext>
            </a:extLst>
          </p:cNvPr>
          <p:cNvSpPr txBox="1"/>
          <p:nvPr/>
        </p:nvSpPr>
        <p:spPr>
          <a:xfrm>
            <a:off x="2817234" y="4747075"/>
            <a:ext cx="1029676"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Education</a:t>
            </a:r>
          </a:p>
        </p:txBody>
      </p:sp>
      <p:sp>
        <p:nvSpPr>
          <p:cNvPr id="40" name="TextBox 39">
            <a:extLst>
              <a:ext uri="{FF2B5EF4-FFF2-40B4-BE49-F238E27FC236}">
                <a16:creationId xmlns:a16="http://schemas.microsoft.com/office/drawing/2014/main" id="{8068BA25-0D92-4342-9EE2-28B3B47E5B23}"/>
              </a:ext>
            </a:extLst>
          </p:cNvPr>
          <p:cNvSpPr txBox="1"/>
          <p:nvPr/>
        </p:nvSpPr>
        <p:spPr>
          <a:xfrm>
            <a:off x="4734329" y="5523321"/>
            <a:ext cx="1449334"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Law</a:t>
            </a:r>
          </a:p>
        </p:txBody>
      </p:sp>
      <p:sp>
        <p:nvSpPr>
          <p:cNvPr id="41" name="TextBox 40">
            <a:extLst>
              <a:ext uri="{FF2B5EF4-FFF2-40B4-BE49-F238E27FC236}">
                <a16:creationId xmlns:a16="http://schemas.microsoft.com/office/drawing/2014/main" id="{727EE514-DA32-4E57-8648-591A931CC2A3}"/>
              </a:ext>
            </a:extLst>
          </p:cNvPr>
          <p:cNvSpPr txBox="1"/>
          <p:nvPr/>
        </p:nvSpPr>
        <p:spPr>
          <a:xfrm>
            <a:off x="6079005" y="5523321"/>
            <a:ext cx="1212965"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Construction</a:t>
            </a:r>
          </a:p>
        </p:txBody>
      </p:sp>
      <p:sp>
        <p:nvSpPr>
          <p:cNvPr id="42" name="TextBox 41">
            <a:extLst>
              <a:ext uri="{FF2B5EF4-FFF2-40B4-BE49-F238E27FC236}">
                <a16:creationId xmlns:a16="http://schemas.microsoft.com/office/drawing/2014/main" id="{8FB57253-04B7-43E4-AA48-A28217D4A9D7}"/>
              </a:ext>
            </a:extLst>
          </p:cNvPr>
          <p:cNvSpPr txBox="1"/>
          <p:nvPr/>
        </p:nvSpPr>
        <p:spPr>
          <a:xfrm>
            <a:off x="7602900" y="5523321"/>
            <a:ext cx="1430311"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Communication</a:t>
            </a:r>
          </a:p>
        </p:txBody>
      </p:sp>
      <p:pic>
        <p:nvPicPr>
          <p:cNvPr id="43" name="Picture 2" descr="Crystal Ball icon">
            <a:extLst>
              <a:ext uri="{FF2B5EF4-FFF2-40B4-BE49-F238E27FC236}">
                <a16:creationId xmlns:a16="http://schemas.microsoft.com/office/drawing/2014/main" id="{68F38C3C-9F12-4364-BB70-6DCEC1BCC03D}"/>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539210" y="5243719"/>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44" name="TextBox 43">
            <a:extLst>
              <a:ext uri="{FF2B5EF4-FFF2-40B4-BE49-F238E27FC236}">
                <a16:creationId xmlns:a16="http://schemas.microsoft.com/office/drawing/2014/main" id="{B68B89ED-4DDD-44E7-BD7E-8F054ABCDC06}"/>
              </a:ext>
            </a:extLst>
          </p:cNvPr>
          <p:cNvSpPr txBox="1"/>
          <p:nvPr/>
        </p:nvSpPr>
        <p:spPr>
          <a:xfrm>
            <a:off x="480431" y="6325329"/>
            <a:ext cx="903973"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Farming</a:t>
            </a:r>
          </a:p>
        </p:txBody>
      </p:sp>
      <p:sp>
        <p:nvSpPr>
          <p:cNvPr id="45" name="TextBox 44">
            <a:extLst>
              <a:ext uri="{FF2B5EF4-FFF2-40B4-BE49-F238E27FC236}">
                <a16:creationId xmlns:a16="http://schemas.microsoft.com/office/drawing/2014/main" id="{1A1CA60C-5FCA-4E31-AD48-9730A9D223CB}"/>
              </a:ext>
            </a:extLst>
          </p:cNvPr>
          <p:cNvSpPr txBox="1"/>
          <p:nvPr/>
        </p:nvSpPr>
        <p:spPr>
          <a:xfrm>
            <a:off x="1627330" y="6325329"/>
            <a:ext cx="851655"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Vet care</a:t>
            </a:r>
          </a:p>
        </p:txBody>
      </p:sp>
      <p:sp>
        <p:nvSpPr>
          <p:cNvPr id="46" name="Rectangle: Rounded Corners 45">
            <a:extLst>
              <a:ext uri="{FF2B5EF4-FFF2-40B4-BE49-F238E27FC236}">
                <a16:creationId xmlns:a16="http://schemas.microsoft.com/office/drawing/2014/main" id="{161E5809-BEB2-47A9-B16E-DBD2089DC304}"/>
              </a:ext>
            </a:extLst>
          </p:cNvPr>
          <p:cNvSpPr/>
          <p:nvPr/>
        </p:nvSpPr>
        <p:spPr>
          <a:xfrm>
            <a:off x="228509" y="3139528"/>
            <a:ext cx="270000" cy="270000"/>
          </a:xfrm>
          <a:prstGeom prst="roundRect">
            <a:avLst/>
          </a:prstGeom>
          <a:solidFill>
            <a:srgbClr val="262262"/>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A</a:t>
            </a:r>
          </a:p>
        </p:txBody>
      </p:sp>
      <p:sp>
        <p:nvSpPr>
          <p:cNvPr id="47" name="Rectangle: Rounded Corners 46">
            <a:extLst>
              <a:ext uri="{FF2B5EF4-FFF2-40B4-BE49-F238E27FC236}">
                <a16:creationId xmlns:a16="http://schemas.microsoft.com/office/drawing/2014/main" id="{00994F93-C2A7-443B-B0A9-BA17CF7A393A}"/>
              </a:ext>
            </a:extLst>
          </p:cNvPr>
          <p:cNvSpPr/>
          <p:nvPr/>
        </p:nvSpPr>
        <p:spPr>
          <a:xfrm>
            <a:off x="1387695" y="3139528"/>
            <a:ext cx="270000" cy="270000"/>
          </a:xfrm>
          <a:prstGeom prst="roundRect">
            <a:avLst/>
          </a:prstGeom>
          <a:solidFill>
            <a:srgbClr val="262262"/>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B</a:t>
            </a:r>
          </a:p>
        </p:txBody>
      </p:sp>
      <p:sp>
        <p:nvSpPr>
          <p:cNvPr id="48" name="Rectangle: Rounded Corners 47">
            <a:extLst>
              <a:ext uri="{FF2B5EF4-FFF2-40B4-BE49-F238E27FC236}">
                <a16:creationId xmlns:a16="http://schemas.microsoft.com/office/drawing/2014/main" id="{74460138-3B46-49E7-AC91-F606EE3D882A}"/>
              </a:ext>
            </a:extLst>
          </p:cNvPr>
          <p:cNvSpPr/>
          <p:nvPr/>
        </p:nvSpPr>
        <p:spPr>
          <a:xfrm>
            <a:off x="2667342" y="3139528"/>
            <a:ext cx="270000" cy="270000"/>
          </a:xfrm>
          <a:prstGeom prst="roundRect">
            <a:avLst/>
          </a:prstGeom>
          <a:solidFill>
            <a:srgbClr val="262262"/>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C</a:t>
            </a:r>
          </a:p>
        </p:txBody>
      </p:sp>
      <p:sp>
        <p:nvSpPr>
          <p:cNvPr id="49" name="Rectangle: Rounded Corners 48">
            <a:extLst>
              <a:ext uri="{FF2B5EF4-FFF2-40B4-BE49-F238E27FC236}">
                <a16:creationId xmlns:a16="http://schemas.microsoft.com/office/drawing/2014/main" id="{A1D0E01E-516D-4CA5-BB47-1AA943614B7A}"/>
              </a:ext>
            </a:extLst>
          </p:cNvPr>
          <p:cNvSpPr/>
          <p:nvPr/>
        </p:nvSpPr>
        <p:spPr>
          <a:xfrm>
            <a:off x="5032416" y="2336063"/>
            <a:ext cx="270000" cy="270000"/>
          </a:xfrm>
          <a:prstGeom prst="roundRect">
            <a:avLst/>
          </a:prstGeom>
          <a:solidFill>
            <a:srgbClr val="8E1456"/>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A</a:t>
            </a:r>
          </a:p>
        </p:txBody>
      </p:sp>
      <p:sp>
        <p:nvSpPr>
          <p:cNvPr id="50" name="Rectangle: Rounded Corners 49">
            <a:extLst>
              <a:ext uri="{FF2B5EF4-FFF2-40B4-BE49-F238E27FC236}">
                <a16:creationId xmlns:a16="http://schemas.microsoft.com/office/drawing/2014/main" id="{943E0129-4678-4F2E-A170-7D1C5B6F432C}"/>
              </a:ext>
            </a:extLst>
          </p:cNvPr>
          <p:cNvSpPr/>
          <p:nvPr/>
        </p:nvSpPr>
        <p:spPr>
          <a:xfrm>
            <a:off x="6363869" y="2336063"/>
            <a:ext cx="270000" cy="270000"/>
          </a:xfrm>
          <a:prstGeom prst="roundRect">
            <a:avLst/>
          </a:prstGeom>
          <a:solidFill>
            <a:srgbClr val="8E1456"/>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B</a:t>
            </a:r>
          </a:p>
        </p:txBody>
      </p:sp>
      <p:sp>
        <p:nvSpPr>
          <p:cNvPr id="51" name="Rectangle: Rounded Corners 50">
            <a:extLst>
              <a:ext uri="{FF2B5EF4-FFF2-40B4-BE49-F238E27FC236}">
                <a16:creationId xmlns:a16="http://schemas.microsoft.com/office/drawing/2014/main" id="{E63E6B07-32D2-4CE1-8112-F48A06F1BAB4}"/>
              </a:ext>
            </a:extLst>
          </p:cNvPr>
          <p:cNvSpPr/>
          <p:nvPr/>
        </p:nvSpPr>
        <p:spPr>
          <a:xfrm>
            <a:off x="7695322" y="2336063"/>
            <a:ext cx="270000" cy="270000"/>
          </a:xfrm>
          <a:prstGeom prst="roundRect">
            <a:avLst/>
          </a:prstGeom>
          <a:solidFill>
            <a:srgbClr val="8E1456"/>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C</a:t>
            </a:r>
          </a:p>
        </p:txBody>
      </p:sp>
      <p:sp>
        <p:nvSpPr>
          <p:cNvPr id="52" name="Rectangle: Rounded Corners 51">
            <a:extLst>
              <a:ext uri="{FF2B5EF4-FFF2-40B4-BE49-F238E27FC236}">
                <a16:creationId xmlns:a16="http://schemas.microsoft.com/office/drawing/2014/main" id="{D37018AC-4A37-47AB-9EEA-9F40336251A4}"/>
              </a:ext>
            </a:extLst>
          </p:cNvPr>
          <p:cNvSpPr/>
          <p:nvPr/>
        </p:nvSpPr>
        <p:spPr>
          <a:xfrm>
            <a:off x="227046" y="4750574"/>
            <a:ext cx="266922" cy="270000"/>
          </a:xfrm>
          <a:prstGeom prst="roundRect">
            <a:avLst/>
          </a:prstGeom>
          <a:solidFill>
            <a:srgbClr val="262262"/>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A</a:t>
            </a:r>
          </a:p>
        </p:txBody>
      </p:sp>
      <p:sp>
        <p:nvSpPr>
          <p:cNvPr id="53" name="Rectangle: Rounded Corners 52">
            <a:extLst>
              <a:ext uri="{FF2B5EF4-FFF2-40B4-BE49-F238E27FC236}">
                <a16:creationId xmlns:a16="http://schemas.microsoft.com/office/drawing/2014/main" id="{350BC93E-B1B1-4B95-94DF-D9F52C109C80}"/>
              </a:ext>
            </a:extLst>
          </p:cNvPr>
          <p:cNvSpPr/>
          <p:nvPr/>
        </p:nvSpPr>
        <p:spPr>
          <a:xfrm>
            <a:off x="1536832" y="4750574"/>
            <a:ext cx="266922" cy="270000"/>
          </a:xfrm>
          <a:prstGeom prst="roundRect">
            <a:avLst/>
          </a:prstGeom>
          <a:solidFill>
            <a:srgbClr val="262262"/>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B</a:t>
            </a:r>
          </a:p>
        </p:txBody>
      </p:sp>
      <p:sp>
        <p:nvSpPr>
          <p:cNvPr id="54" name="Rectangle: Rounded Corners 53">
            <a:extLst>
              <a:ext uri="{FF2B5EF4-FFF2-40B4-BE49-F238E27FC236}">
                <a16:creationId xmlns:a16="http://schemas.microsoft.com/office/drawing/2014/main" id="{F1A24188-AC4B-4666-A560-E60450AB134C}"/>
              </a:ext>
            </a:extLst>
          </p:cNvPr>
          <p:cNvSpPr/>
          <p:nvPr/>
        </p:nvSpPr>
        <p:spPr>
          <a:xfrm>
            <a:off x="2542802" y="4750574"/>
            <a:ext cx="266922" cy="270000"/>
          </a:xfrm>
          <a:prstGeom prst="roundRect">
            <a:avLst/>
          </a:prstGeom>
          <a:solidFill>
            <a:srgbClr val="262262"/>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C</a:t>
            </a:r>
          </a:p>
        </p:txBody>
      </p:sp>
      <p:sp>
        <p:nvSpPr>
          <p:cNvPr id="55" name="Rectangle: Rounded Corners 54">
            <a:extLst>
              <a:ext uri="{FF2B5EF4-FFF2-40B4-BE49-F238E27FC236}">
                <a16:creationId xmlns:a16="http://schemas.microsoft.com/office/drawing/2014/main" id="{8A07CA9E-5D5E-4460-A7D0-9A41A47C0AF2}"/>
              </a:ext>
            </a:extLst>
          </p:cNvPr>
          <p:cNvSpPr/>
          <p:nvPr/>
        </p:nvSpPr>
        <p:spPr>
          <a:xfrm>
            <a:off x="5052549" y="3937969"/>
            <a:ext cx="270000" cy="270000"/>
          </a:xfrm>
          <a:prstGeom prst="roundRect">
            <a:avLst/>
          </a:prstGeom>
          <a:solidFill>
            <a:srgbClr val="8E1456"/>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A</a:t>
            </a:r>
          </a:p>
        </p:txBody>
      </p:sp>
      <p:sp>
        <p:nvSpPr>
          <p:cNvPr id="56" name="Rectangle: Rounded Corners 55">
            <a:extLst>
              <a:ext uri="{FF2B5EF4-FFF2-40B4-BE49-F238E27FC236}">
                <a16:creationId xmlns:a16="http://schemas.microsoft.com/office/drawing/2014/main" id="{4E1D2F96-2E32-466C-9F07-3D1692B0716D}"/>
              </a:ext>
            </a:extLst>
          </p:cNvPr>
          <p:cNvSpPr/>
          <p:nvPr/>
        </p:nvSpPr>
        <p:spPr>
          <a:xfrm>
            <a:off x="6144235" y="3937969"/>
            <a:ext cx="270000" cy="270000"/>
          </a:xfrm>
          <a:prstGeom prst="roundRect">
            <a:avLst/>
          </a:prstGeom>
          <a:solidFill>
            <a:srgbClr val="8E1456"/>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B</a:t>
            </a:r>
          </a:p>
        </p:txBody>
      </p:sp>
      <p:sp>
        <p:nvSpPr>
          <p:cNvPr id="57" name="Rectangle: Rounded Corners 56">
            <a:extLst>
              <a:ext uri="{FF2B5EF4-FFF2-40B4-BE49-F238E27FC236}">
                <a16:creationId xmlns:a16="http://schemas.microsoft.com/office/drawing/2014/main" id="{3BE7B993-F606-475A-BE28-63E564B2F6A5}"/>
              </a:ext>
            </a:extLst>
          </p:cNvPr>
          <p:cNvSpPr/>
          <p:nvPr/>
        </p:nvSpPr>
        <p:spPr>
          <a:xfrm>
            <a:off x="7827483" y="3937969"/>
            <a:ext cx="270000" cy="270000"/>
          </a:xfrm>
          <a:prstGeom prst="roundRect">
            <a:avLst/>
          </a:prstGeom>
          <a:solidFill>
            <a:srgbClr val="8E1456"/>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C</a:t>
            </a:r>
          </a:p>
        </p:txBody>
      </p:sp>
      <p:sp>
        <p:nvSpPr>
          <p:cNvPr id="58" name="Rectangle: Rounded Corners 57">
            <a:extLst>
              <a:ext uri="{FF2B5EF4-FFF2-40B4-BE49-F238E27FC236}">
                <a16:creationId xmlns:a16="http://schemas.microsoft.com/office/drawing/2014/main" id="{F913B28B-CD4D-4B18-BDE7-2699090826C0}"/>
              </a:ext>
            </a:extLst>
          </p:cNvPr>
          <p:cNvSpPr/>
          <p:nvPr/>
        </p:nvSpPr>
        <p:spPr>
          <a:xfrm>
            <a:off x="223968" y="6328828"/>
            <a:ext cx="270000" cy="270000"/>
          </a:xfrm>
          <a:prstGeom prst="roundRect">
            <a:avLst/>
          </a:prstGeom>
          <a:solidFill>
            <a:srgbClr val="262262"/>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A</a:t>
            </a:r>
          </a:p>
        </p:txBody>
      </p:sp>
      <p:sp>
        <p:nvSpPr>
          <p:cNvPr id="59" name="Rectangle: Rounded Corners 58">
            <a:extLst>
              <a:ext uri="{FF2B5EF4-FFF2-40B4-BE49-F238E27FC236}">
                <a16:creationId xmlns:a16="http://schemas.microsoft.com/office/drawing/2014/main" id="{07FD69B4-8381-4656-9C51-E12DCAD8291B}"/>
              </a:ext>
            </a:extLst>
          </p:cNvPr>
          <p:cNvSpPr/>
          <p:nvPr/>
        </p:nvSpPr>
        <p:spPr>
          <a:xfrm>
            <a:off x="1370867" y="6349064"/>
            <a:ext cx="270000" cy="270000"/>
          </a:xfrm>
          <a:prstGeom prst="roundRect">
            <a:avLst/>
          </a:prstGeom>
          <a:solidFill>
            <a:srgbClr val="262262"/>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B</a:t>
            </a:r>
          </a:p>
        </p:txBody>
      </p:sp>
      <p:sp>
        <p:nvSpPr>
          <p:cNvPr id="60" name="Rectangle: Rounded Corners 59">
            <a:extLst>
              <a:ext uri="{FF2B5EF4-FFF2-40B4-BE49-F238E27FC236}">
                <a16:creationId xmlns:a16="http://schemas.microsoft.com/office/drawing/2014/main" id="{6D3D0FBB-5043-42D4-ABA7-9094AB8B5B9C}"/>
              </a:ext>
            </a:extLst>
          </p:cNvPr>
          <p:cNvSpPr/>
          <p:nvPr/>
        </p:nvSpPr>
        <p:spPr>
          <a:xfrm>
            <a:off x="2465448" y="6328828"/>
            <a:ext cx="270000" cy="270000"/>
          </a:xfrm>
          <a:prstGeom prst="roundRect">
            <a:avLst/>
          </a:prstGeom>
          <a:solidFill>
            <a:srgbClr val="262262"/>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C</a:t>
            </a:r>
          </a:p>
        </p:txBody>
      </p:sp>
      <p:sp>
        <p:nvSpPr>
          <p:cNvPr id="61" name="Rectangle: Rounded Corners 60">
            <a:extLst>
              <a:ext uri="{FF2B5EF4-FFF2-40B4-BE49-F238E27FC236}">
                <a16:creationId xmlns:a16="http://schemas.microsoft.com/office/drawing/2014/main" id="{82A4B7EB-6814-4D65-BB84-82CD6BD92B46}"/>
              </a:ext>
            </a:extLst>
          </p:cNvPr>
          <p:cNvSpPr/>
          <p:nvPr/>
        </p:nvSpPr>
        <p:spPr>
          <a:xfrm>
            <a:off x="4907493" y="5526820"/>
            <a:ext cx="270000" cy="270000"/>
          </a:xfrm>
          <a:prstGeom prst="roundRect">
            <a:avLst/>
          </a:prstGeom>
          <a:solidFill>
            <a:srgbClr val="8E1456"/>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A</a:t>
            </a:r>
          </a:p>
        </p:txBody>
      </p:sp>
      <p:sp>
        <p:nvSpPr>
          <p:cNvPr id="62" name="Rectangle: Rounded Corners 61">
            <a:extLst>
              <a:ext uri="{FF2B5EF4-FFF2-40B4-BE49-F238E27FC236}">
                <a16:creationId xmlns:a16="http://schemas.microsoft.com/office/drawing/2014/main" id="{FF4E2732-5C4D-488F-8B47-97B7CD2B93CD}"/>
              </a:ext>
            </a:extLst>
          </p:cNvPr>
          <p:cNvSpPr/>
          <p:nvPr/>
        </p:nvSpPr>
        <p:spPr>
          <a:xfrm>
            <a:off x="5849831" y="5526820"/>
            <a:ext cx="270000" cy="270000"/>
          </a:xfrm>
          <a:prstGeom prst="roundRect">
            <a:avLst/>
          </a:prstGeom>
          <a:solidFill>
            <a:srgbClr val="8E1456"/>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B</a:t>
            </a:r>
          </a:p>
        </p:txBody>
      </p:sp>
      <p:sp>
        <p:nvSpPr>
          <p:cNvPr id="63" name="Rectangle: Rounded Corners 62">
            <a:extLst>
              <a:ext uri="{FF2B5EF4-FFF2-40B4-BE49-F238E27FC236}">
                <a16:creationId xmlns:a16="http://schemas.microsoft.com/office/drawing/2014/main" id="{3D0A2FE2-46AC-40D6-A48C-BC28963305B1}"/>
              </a:ext>
            </a:extLst>
          </p:cNvPr>
          <p:cNvSpPr/>
          <p:nvPr/>
        </p:nvSpPr>
        <p:spPr>
          <a:xfrm>
            <a:off x="7332901" y="5526820"/>
            <a:ext cx="270000" cy="270000"/>
          </a:xfrm>
          <a:prstGeom prst="roundRect">
            <a:avLst/>
          </a:prstGeom>
          <a:solidFill>
            <a:srgbClr val="8E1456"/>
          </a:solidFill>
          <a:ln w="28575">
            <a:solidFill>
              <a:srgbClr val="C2D2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latin typeface="Century Gothic" panose="020B0502020202020204" pitchFamily="34" charset="0"/>
              </a:rPr>
              <a:t>C</a:t>
            </a:r>
          </a:p>
        </p:txBody>
      </p:sp>
      <p:sp>
        <p:nvSpPr>
          <p:cNvPr id="64" name="TextBox 63">
            <a:extLst>
              <a:ext uri="{FF2B5EF4-FFF2-40B4-BE49-F238E27FC236}">
                <a16:creationId xmlns:a16="http://schemas.microsoft.com/office/drawing/2014/main" id="{0BF4A687-8092-4897-96DB-7A3C8135403A}"/>
              </a:ext>
            </a:extLst>
          </p:cNvPr>
          <p:cNvSpPr txBox="1"/>
          <p:nvPr/>
        </p:nvSpPr>
        <p:spPr>
          <a:xfrm>
            <a:off x="2721909" y="6325329"/>
            <a:ext cx="1224693" cy="276999"/>
          </a:xfrm>
          <a:prstGeom prst="rect">
            <a:avLst/>
          </a:prstGeom>
          <a:noFill/>
        </p:spPr>
        <p:txBody>
          <a:bodyPr wrap="square" rtlCol="0">
            <a:spAutoFit/>
          </a:bodyPr>
          <a:lstStyle/>
          <a:p>
            <a:pPr algn="ctr"/>
            <a:r>
              <a:rPr lang="en-GB" sz="1200" b="1" dirty="0">
                <a:latin typeface="Century Gothic" panose="020B0502020202020204" pitchFamily="34" charset="0"/>
                <a:cs typeface="Arial" panose="020B0604020202020204" pitchFamily="34" charset="0"/>
              </a:rPr>
              <a:t>Care work</a:t>
            </a:r>
          </a:p>
        </p:txBody>
      </p:sp>
      <p:sp>
        <p:nvSpPr>
          <p:cNvPr id="66" name="TextBox 13">
            <a:extLst>
              <a:ext uri="{FF2B5EF4-FFF2-40B4-BE49-F238E27FC236}">
                <a16:creationId xmlns:a16="http://schemas.microsoft.com/office/drawing/2014/main" id="{AF4F1E8B-3200-47DE-A6DD-370D81CCE59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pic>
        <p:nvPicPr>
          <p:cNvPr id="67" name="Picture 66" descr="Berkshire Opportunities logo">
            <a:extLst>
              <a:ext uri="{FF2B5EF4-FFF2-40B4-BE49-F238E27FC236}">
                <a16:creationId xmlns:a16="http://schemas.microsoft.com/office/drawing/2014/main" id="{626D7045-6B88-4510-852E-C8A7949E474A}"/>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
        <p:nvSpPr>
          <p:cNvPr id="68" name="Pentagon 20">
            <a:extLst>
              <a:ext uri="{FF2B5EF4-FFF2-40B4-BE49-F238E27FC236}">
                <a16:creationId xmlns:a16="http://schemas.microsoft.com/office/drawing/2014/main" id="{BCC3439E-B7D5-40C6-BEEC-318F0DA21187}"/>
              </a:ext>
            </a:extLst>
          </p:cNvPr>
          <p:cNvSpPr/>
          <p:nvPr/>
        </p:nvSpPr>
        <p:spPr>
          <a:xfrm>
            <a:off x="-4922"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2</a:t>
            </a:r>
          </a:p>
        </p:txBody>
      </p:sp>
      <p:sp>
        <p:nvSpPr>
          <p:cNvPr id="69" name="Shape 114">
            <a:extLst>
              <a:ext uri="{FF2B5EF4-FFF2-40B4-BE49-F238E27FC236}">
                <a16:creationId xmlns:a16="http://schemas.microsoft.com/office/drawing/2014/main" id="{C769D954-9C15-41D2-976C-F594D29C5EB6}"/>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What is the LMI in Berkshire?</a:t>
            </a:r>
          </a:p>
        </p:txBody>
      </p:sp>
      <p:pic>
        <p:nvPicPr>
          <p:cNvPr id="73" name="Picture 2" descr="Laptop icon">
            <a:extLst>
              <a:ext uri="{FF2B5EF4-FFF2-40B4-BE49-F238E27FC236}">
                <a16:creationId xmlns:a16="http://schemas.microsoft.com/office/drawing/2014/main" id="{ED517491-DB7D-4B12-9A7B-54C52FD6EF01}"/>
              </a:ext>
            </a:extLst>
          </p:cNvPr>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8056100" y="4405968"/>
            <a:ext cx="914400" cy="91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9342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0"/>
                                        </p:tgtEl>
                                      </p:cBhvr>
                                    </p:animEffect>
                                    <p:set>
                                      <p:cBhvr>
                                        <p:cTn id="7" dur="1" fill="hold">
                                          <p:stCondLst>
                                            <p:cond delay="499"/>
                                          </p:stCondLst>
                                        </p:cTn>
                                        <p:tgtEl>
                                          <p:spTgt spid="50"/>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28"/>
                                        </p:tgtEl>
                                      </p:cBhvr>
                                    </p:animEffect>
                                    <p:set>
                                      <p:cBhvr>
                                        <p:cTn id="10" dur="1" fill="hold">
                                          <p:stCondLst>
                                            <p:cond delay="499"/>
                                          </p:stCondLst>
                                        </p:cTn>
                                        <p:tgtEl>
                                          <p:spTgt spid="28"/>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51"/>
                                        </p:tgtEl>
                                      </p:cBhvr>
                                    </p:animEffect>
                                    <p:set>
                                      <p:cBhvr>
                                        <p:cTn id="13" dur="1" fill="hold">
                                          <p:stCondLst>
                                            <p:cond delay="499"/>
                                          </p:stCondLst>
                                        </p:cTn>
                                        <p:tgtEl>
                                          <p:spTgt spid="51"/>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29"/>
                                        </p:tgtEl>
                                      </p:cBhvr>
                                    </p:animEffect>
                                    <p:set>
                                      <p:cBhvr>
                                        <p:cTn id="16" dur="1" fill="hold">
                                          <p:stCondLst>
                                            <p:cond delay="499"/>
                                          </p:stCondLst>
                                        </p:cTn>
                                        <p:tgtEl>
                                          <p:spTgt spid="29"/>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0" nodeType="clickEffect">
                                  <p:stCondLst>
                                    <p:cond delay="0"/>
                                  </p:stCondLst>
                                  <p:childTnLst>
                                    <p:animEffect transition="out" filter="fade">
                                      <p:cBhvr>
                                        <p:cTn id="20" dur="500"/>
                                        <p:tgtEl>
                                          <p:spTgt spid="46"/>
                                        </p:tgtEl>
                                      </p:cBhvr>
                                    </p:animEffect>
                                    <p:set>
                                      <p:cBhvr>
                                        <p:cTn id="21" dur="1" fill="hold">
                                          <p:stCondLst>
                                            <p:cond delay="499"/>
                                          </p:stCondLst>
                                        </p:cTn>
                                        <p:tgtEl>
                                          <p:spTgt spid="46"/>
                                        </p:tgtEl>
                                        <p:attrNameLst>
                                          <p:attrName>style.visibility</p:attrName>
                                        </p:attrNameLst>
                                      </p:cBhvr>
                                      <p:to>
                                        <p:strVal val="hidden"/>
                                      </p:to>
                                    </p:set>
                                  </p:childTnLst>
                                </p:cTn>
                              </p:par>
                              <p:par>
                                <p:cTn id="22" presetID="10" presetClass="exit" presetSubtype="0" fill="hold" grpId="0" nodeType="withEffect">
                                  <p:stCondLst>
                                    <p:cond delay="0"/>
                                  </p:stCondLst>
                                  <p:childTnLst>
                                    <p:animEffect transition="out" filter="fade">
                                      <p:cBhvr>
                                        <p:cTn id="23" dur="500"/>
                                        <p:tgtEl>
                                          <p:spTgt spid="30"/>
                                        </p:tgtEl>
                                      </p:cBhvr>
                                    </p:animEffect>
                                    <p:set>
                                      <p:cBhvr>
                                        <p:cTn id="24" dur="1" fill="hold">
                                          <p:stCondLst>
                                            <p:cond delay="499"/>
                                          </p:stCondLst>
                                        </p:cTn>
                                        <p:tgtEl>
                                          <p:spTgt spid="30"/>
                                        </p:tgtEl>
                                        <p:attrNameLst>
                                          <p:attrName>style.visibility</p:attrName>
                                        </p:attrNameLst>
                                      </p:cBhvr>
                                      <p:to>
                                        <p:strVal val="hidden"/>
                                      </p:to>
                                    </p:set>
                                  </p:childTnLst>
                                </p:cTn>
                              </p:par>
                              <p:par>
                                <p:cTn id="25" presetID="10" presetClass="exit" presetSubtype="0" fill="hold" grpId="0" nodeType="withEffect">
                                  <p:stCondLst>
                                    <p:cond delay="0"/>
                                  </p:stCondLst>
                                  <p:childTnLst>
                                    <p:animEffect transition="out" filter="fade">
                                      <p:cBhvr>
                                        <p:cTn id="26" dur="500"/>
                                        <p:tgtEl>
                                          <p:spTgt spid="47"/>
                                        </p:tgtEl>
                                      </p:cBhvr>
                                    </p:animEffect>
                                    <p:set>
                                      <p:cBhvr>
                                        <p:cTn id="27" dur="1" fill="hold">
                                          <p:stCondLst>
                                            <p:cond delay="499"/>
                                          </p:stCondLst>
                                        </p:cTn>
                                        <p:tgtEl>
                                          <p:spTgt spid="47"/>
                                        </p:tgtEl>
                                        <p:attrNameLst>
                                          <p:attrName>style.visibility</p:attrName>
                                        </p:attrNameLst>
                                      </p:cBhvr>
                                      <p:to>
                                        <p:strVal val="hidden"/>
                                      </p:to>
                                    </p:set>
                                  </p:childTnLst>
                                </p:cTn>
                              </p:par>
                              <p:par>
                                <p:cTn id="28" presetID="10" presetClass="exit" presetSubtype="0" fill="hold" grpId="0" nodeType="withEffect">
                                  <p:stCondLst>
                                    <p:cond delay="0"/>
                                  </p:stCondLst>
                                  <p:childTnLst>
                                    <p:animEffect transition="out" filter="fade">
                                      <p:cBhvr>
                                        <p:cTn id="29" dur="500"/>
                                        <p:tgtEl>
                                          <p:spTgt spid="31"/>
                                        </p:tgtEl>
                                      </p:cBhvr>
                                    </p:animEffect>
                                    <p:set>
                                      <p:cBhvr>
                                        <p:cTn id="30" dur="1" fill="hold">
                                          <p:stCondLst>
                                            <p:cond delay="499"/>
                                          </p:stCondLst>
                                        </p:cTn>
                                        <p:tgtEl>
                                          <p:spTgt spid="31"/>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grpId="0" nodeType="clickEffect">
                                  <p:stCondLst>
                                    <p:cond delay="0"/>
                                  </p:stCondLst>
                                  <p:childTnLst>
                                    <p:animEffect transition="out" filter="fade">
                                      <p:cBhvr>
                                        <p:cTn id="34" dur="500"/>
                                        <p:tgtEl>
                                          <p:spTgt spid="55"/>
                                        </p:tgtEl>
                                      </p:cBhvr>
                                    </p:animEffect>
                                    <p:set>
                                      <p:cBhvr>
                                        <p:cTn id="35" dur="1" fill="hold">
                                          <p:stCondLst>
                                            <p:cond delay="499"/>
                                          </p:stCondLst>
                                        </p:cTn>
                                        <p:tgtEl>
                                          <p:spTgt spid="55"/>
                                        </p:tgtEl>
                                        <p:attrNameLst>
                                          <p:attrName>style.visibility</p:attrName>
                                        </p:attrNameLst>
                                      </p:cBhvr>
                                      <p:to>
                                        <p:strVal val="hidden"/>
                                      </p:to>
                                    </p:set>
                                  </p:childTnLst>
                                </p:cTn>
                              </p:par>
                              <p:par>
                                <p:cTn id="36" presetID="10" presetClass="exit" presetSubtype="0" fill="hold" grpId="0" nodeType="withEffect">
                                  <p:stCondLst>
                                    <p:cond delay="0"/>
                                  </p:stCondLst>
                                  <p:childTnLst>
                                    <p:animEffect transition="out" filter="fade">
                                      <p:cBhvr>
                                        <p:cTn id="37" dur="500"/>
                                        <p:tgtEl>
                                          <p:spTgt spid="33"/>
                                        </p:tgtEl>
                                      </p:cBhvr>
                                    </p:animEffect>
                                    <p:set>
                                      <p:cBhvr>
                                        <p:cTn id="38" dur="1" fill="hold">
                                          <p:stCondLst>
                                            <p:cond delay="499"/>
                                          </p:stCondLst>
                                        </p:cTn>
                                        <p:tgtEl>
                                          <p:spTgt spid="33"/>
                                        </p:tgtEl>
                                        <p:attrNameLst>
                                          <p:attrName>style.visibility</p:attrName>
                                        </p:attrNameLst>
                                      </p:cBhvr>
                                      <p:to>
                                        <p:strVal val="hidden"/>
                                      </p:to>
                                    </p:set>
                                  </p:childTnLst>
                                </p:cTn>
                              </p:par>
                              <p:par>
                                <p:cTn id="39" presetID="10" presetClass="exit" presetSubtype="0" fill="hold" grpId="0" nodeType="withEffect">
                                  <p:stCondLst>
                                    <p:cond delay="0"/>
                                  </p:stCondLst>
                                  <p:childTnLst>
                                    <p:animEffect transition="out" filter="fade">
                                      <p:cBhvr>
                                        <p:cTn id="40" dur="500"/>
                                        <p:tgtEl>
                                          <p:spTgt spid="57"/>
                                        </p:tgtEl>
                                      </p:cBhvr>
                                    </p:animEffect>
                                    <p:set>
                                      <p:cBhvr>
                                        <p:cTn id="41" dur="1" fill="hold">
                                          <p:stCondLst>
                                            <p:cond delay="499"/>
                                          </p:stCondLst>
                                        </p:cTn>
                                        <p:tgtEl>
                                          <p:spTgt spid="57"/>
                                        </p:tgtEl>
                                        <p:attrNameLst>
                                          <p:attrName>style.visibility</p:attrName>
                                        </p:attrNameLst>
                                      </p:cBhvr>
                                      <p:to>
                                        <p:strVal val="hidden"/>
                                      </p:to>
                                    </p:set>
                                  </p:childTnLst>
                                </p:cTn>
                              </p:par>
                              <p:par>
                                <p:cTn id="42" presetID="10" presetClass="exit" presetSubtype="0" fill="hold" grpId="0" nodeType="withEffect">
                                  <p:stCondLst>
                                    <p:cond delay="0"/>
                                  </p:stCondLst>
                                  <p:childTnLst>
                                    <p:animEffect transition="out" filter="fade">
                                      <p:cBhvr>
                                        <p:cTn id="43" dur="500"/>
                                        <p:tgtEl>
                                          <p:spTgt spid="35"/>
                                        </p:tgtEl>
                                      </p:cBhvr>
                                    </p:animEffect>
                                    <p:set>
                                      <p:cBhvr>
                                        <p:cTn id="44" dur="1" fill="hold">
                                          <p:stCondLst>
                                            <p:cond delay="499"/>
                                          </p:stCondLst>
                                        </p:cTn>
                                        <p:tgtEl>
                                          <p:spTgt spid="35"/>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53"/>
                                        </p:tgtEl>
                                      </p:cBhvr>
                                    </p:animEffect>
                                    <p:set>
                                      <p:cBhvr>
                                        <p:cTn id="49" dur="1" fill="hold">
                                          <p:stCondLst>
                                            <p:cond delay="499"/>
                                          </p:stCondLst>
                                        </p:cTn>
                                        <p:tgtEl>
                                          <p:spTgt spid="53"/>
                                        </p:tgtEl>
                                        <p:attrNameLst>
                                          <p:attrName>style.visibility</p:attrName>
                                        </p:attrNameLst>
                                      </p:cBhvr>
                                      <p:to>
                                        <p:strVal val="hidden"/>
                                      </p:to>
                                    </p:set>
                                  </p:childTnLst>
                                </p:cTn>
                              </p:par>
                              <p:par>
                                <p:cTn id="50" presetID="10" presetClass="exit" presetSubtype="0" fill="hold" grpId="0" nodeType="withEffect">
                                  <p:stCondLst>
                                    <p:cond delay="0"/>
                                  </p:stCondLst>
                                  <p:childTnLst>
                                    <p:animEffect transition="out" filter="fade">
                                      <p:cBhvr>
                                        <p:cTn id="51" dur="500"/>
                                        <p:tgtEl>
                                          <p:spTgt spid="38"/>
                                        </p:tgtEl>
                                      </p:cBhvr>
                                    </p:animEffect>
                                    <p:set>
                                      <p:cBhvr>
                                        <p:cTn id="52" dur="1" fill="hold">
                                          <p:stCondLst>
                                            <p:cond delay="499"/>
                                          </p:stCondLst>
                                        </p:cTn>
                                        <p:tgtEl>
                                          <p:spTgt spid="38"/>
                                        </p:tgtEl>
                                        <p:attrNameLst>
                                          <p:attrName>style.visibility</p:attrName>
                                        </p:attrNameLst>
                                      </p:cBhvr>
                                      <p:to>
                                        <p:strVal val="hidden"/>
                                      </p:to>
                                    </p:set>
                                  </p:childTnLst>
                                </p:cTn>
                              </p:par>
                              <p:par>
                                <p:cTn id="53" presetID="10" presetClass="exit" presetSubtype="0" fill="hold" grpId="0" nodeType="withEffect">
                                  <p:stCondLst>
                                    <p:cond delay="0"/>
                                  </p:stCondLst>
                                  <p:childTnLst>
                                    <p:animEffect transition="out" filter="fade">
                                      <p:cBhvr>
                                        <p:cTn id="54" dur="500"/>
                                        <p:tgtEl>
                                          <p:spTgt spid="54"/>
                                        </p:tgtEl>
                                      </p:cBhvr>
                                    </p:animEffect>
                                    <p:set>
                                      <p:cBhvr>
                                        <p:cTn id="55" dur="1" fill="hold">
                                          <p:stCondLst>
                                            <p:cond delay="499"/>
                                          </p:stCondLst>
                                        </p:cTn>
                                        <p:tgtEl>
                                          <p:spTgt spid="54"/>
                                        </p:tgtEl>
                                        <p:attrNameLst>
                                          <p:attrName>style.visibility</p:attrName>
                                        </p:attrNameLst>
                                      </p:cBhvr>
                                      <p:to>
                                        <p:strVal val="hidden"/>
                                      </p:to>
                                    </p:set>
                                  </p:childTnLst>
                                </p:cTn>
                              </p:par>
                              <p:par>
                                <p:cTn id="56" presetID="10" presetClass="exit" presetSubtype="0" fill="hold" grpId="0" nodeType="withEffect">
                                  <p:stCondLst>
                                    <p:cond delay="0"/>
                                  </p:stCondLst>
                                  <p:childTnLst>
                                    <p:animEffect transition="out" filter="fade">
                                      <p:cBhvr>
                                        <p:cTn id="57" dur="500"/>
                                        <p:tgtEl>
                                          <p:spTgt spid="39"/>
                                        </p:tgtEl>
                                      </p:cBhvr>
                                    </p:animEffect>
                                    <p:set>
                                      <p:cBhvr>
                                        <p:cTn id="58" dur="1" fill="hold">
                                          <p:stCondLst>
                                            <p:cond delay="499"/>
                                          </p:stCondLst>
                                        </p:cTn>
                                        <p:tgtEl>
                                          <p:spTgt spid="39"/>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0" presetClass="exit" presetSubtype="0" fill="hold" grpId="0" nodeType="clickEffect">
                                  <p:stCondLst>
                                    <p:cond delay="0"/>
                                  </p:stCondLst>
                                  <p:childTnLst>
                                    <p:animEffect transition="out" filter="fade">
                                      <p:cBhvr>
                                        <p:cTn id="62" dur="500"/>
                                        <p:tgtEl>
                                          <p:spTgt spid="61"/>
                                        </p:tgtEl>
                                      </p:cBhvr>
                                    </p:animEffect>
                                    <p:set>
                                      <p:cBhvr>
                                        <p:cTn id="63" dur="1" fill="hold">
                                          <p:stCondLst>
                                            <p:cond delay="499"/>
                                          </p:stCondLst>
                                        </p:cTn>
                                        <p:tgtEl>
                                          <p:spTgt spid="61"/>
                                        </p:tgtEl>
                                        <p:attrNameLst>
                                          <p:attrName>style.visibility</p:attrName>
                                        </p:attrNameLst>
                                      </p:cBhvr>
                                      <p:to>
                                        <p:strVal val="hidden"/>
                                      </p:to>
                                    </p:set>
                                  </p:childTnLst>
                                </p:cTn>
                              </p:par>
                              <p:par>
                                <p:cTn id="64" presetID="10" presetClass="exit" presetSubtype="0" fill="hold" grpId="0" nodeType="withEffect">
                                  <p:stCondLst>
                                    <p:cond delay="0"/>
                                  </p:stCondLst>
                                  <p:childTnLst>
                                    <p:animEffect transition="out" filter="fade">
                                      <p:cBhvr>
                                        <p:cTn id="65" dur="500"/>
                                        <p:tgtEl>
                                          <p:spTgt spid="40"/>
                                        </p:tgtEl>
                                      </p:cBhvr>
                                    </p:animEffect>
                                    <p:set>
                                      <p:cBhvr>
                                        <p:cTn id="66" dur="1" fill="hold">
                                          <p:stCondLst>
                                            <p:cond delay="499"/>
                                          </p:stCondLst>
                                        </p:cTn>
                                        <p:tgtEl>
                                          <p:spTgt spid="40"/>
                                        </p:tgtEl>
                                        <p:attrNameLst>
                                          <p:attrName>style.visibility</p:attrName>
                                        </p:attrNameLst>
                                      </p:cBhvr>
                                      <p:to>
                                        <p:strVal val="hidden"/>
                                      </p:to>
                                    </p:set>
                                  </p:childTnLst>
                                </p:cTn>
                              </p:par>
                              <p:par>
                                <p:cTn id="67" presetID="10" presetClass="exit" presetSubtype="0" fill="hold" grpId="0" nodeType="withEffect">
                                  <p:stCondLst>
                                    <p:cond delay="0"/>
                                  </p:stCondLst>
                                  <p:childTnLst>
                                    <p:animEffect transition="out" filter="fade">
                                      <p:cBhvr>
                                        <p:cTn id="68" dur="500"/>
                                        <p:tgtEl>
                                          <p:spTgt spid="62"/>
                                        </p:tgtEl>
                                      </p:cBhvr>
                                    </p:animEffect>
                                    <p:set>
                                      <p:cBhvr>
                                        <p:cTn id="69" dur="1" fill="hold">
                                          <p:stCondLst>
                                            <p:cond delay="499"/>
                                          </p:stCondLst>
                                        </p:cTn>
                                        <p:tgtEl>
                                          <p:spTgt spid="62"/>
                                        </p:tgtEl>
                                        <p:attrNameLst>
                                          <p:attrName>style.visibility</p:attrName>
                                        </p:attrNameLst>
                                      </p:cBhvr>
                                      <p:to>
                                        <p:strVal val="hidden"/>
                                      </p:to>
                                    </p:set>
                                  </p:childTnLst>
                                </p:cTn>
                              </p:par>
                              <p:par>
                                <p:cTn id="70" presetID="10" presetClass="exit" presetSubtype="0" fill="hold" grpId="0" nodeType="withEffect">
                                  <p:stCondLst>
                                    <p:cond delay="0"/>
                                  </p:stCondLst>
                                  <p:childTnLst>
                                    <p:animEffect transition="out" filter="fade">
                                      <p:cBhvr>
                                        <p:cTn id="71" dur="500"/>
                                        <p:tgtEl>
                                          <p:spTgt spid="41"/>
                                        </p:tgtEl>
                                      </p:cBhvr>
                                    </p:animEffect>
                                    <p:set>
                                      <p:cBhvr>
                                        <p:cTn id="72" dur="1" fill="hold">
                                          <p:stCondLst>
                                            <p:cond delay="499"/>
                                          </p:stCondLst>
                                        </p:cTn>
                                        <p:tgtEl>
                                          <p:spTgt spid="41"/>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10" presetClass="exit" presetSubtype="0" fill="hold" grpId="0" nodeType="clickEffect">
                                  <p:stCondLst>
                                    <p:cond delay="0"/>
                                  </p:stCondLst>
                                  <p:childTnLst>
                                    <p:animEffect transition="out" filter="fade">
                                      <p:cBhvr>
                                        <p:cTn id="76" dur="500"/>
                                        <p:tgtEl>
                                          <p:spTgt spid="58"/>
                                        </p:tgtEl>
                                      </p:cBhvr>
                                    </p:animEffect>
                                    <p:set>
                                      <p:cBhvr>
                                        <p:cTn id="77" dur="1" fill="hold">
                                          <p:stCondLst>
                                            <p:cond delay="499"/>
                                          </p:stCondLst>
                                        </p:cTn>
                                        <p:tgtEl>
                                          <p:spTgt spid="58"/>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500"/>
                                        <p:tgtEl>
                                          <p:spTgt spid="44"/>
                                        </p:tgtEl>
                                      </p:cBhvr>
                                    </p:animEffect>
                                    <p:set>
                                      <p:cBhvr>
                                        <p:cTn id="80" dur="1" fill="hold">
                                          <p:stCondLst>
                                            <p:cond delay="499"/>
                                          </p:stCondLst>
                                        </p:cTn>
                                        <p:tgtEl>
                                          <p:spTgt spid="44"/>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500"/>
                                        <p:tgtEl>
                                          <p:spTgt spid="59"/>
                                        </p:tgtEl>
                                      </p:cBhvr>
                                    </p:animEffect>
                                    <p:set>
                                      <p:cBhvr>
                                        <p:cTn id="83" dur="1" fill="hold">
                                          <p:stCondLst>
                                            <p:cond delay="499"/>
                                          </p:stCondLst>
                                        </p:cTn>
                                        <p:tgtEl>
                                          <p:spTgt spid="59"/>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500"/>
                                        <p:tgtEl>
                                          <p:spTgt spid="45"/>
                                        </p:tgtEl>
                                      </p:cBhvr>
                                    </p:animEffect>
                                    <p:set>
                                      <p:cBhvr>
                                        <p:cTn id="86" dur="1" fill="hold">
                                          <p:stCondLst>
                                            <p:cond delay="499"/>
                                          </p:stCondLst>
                                        </p:cTn>
                                        <p:tgtEl>
                                          <p:spTgt spid="4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3" grpId="0"/>
      <p:bldP spid="35" grpId="0"/>
      <p:bldP spid="38" grpId="0"/>
      <p:bldP spid="39" grpId="0"/>
      <p:bldP spid="40" grpId="0"/>
      <p:bldP spid="41" grpId="0"/>
      <p:bldP spid="44" grpId="0"/>
      <p:bldP spid="45" grpId="0"/>
      <p:bldP spid="46" grpId="0" animBg="1"/>
      <p:bldP spid="47" grpId="0" animBg="1"/>
      <p:bldP spid="50" grpId="0" animBg="1"/>
      <p:bldP spid="51" grpId="0" animBg="1"/>
      <p:bldP spid="53" grpId="0" animBg="1"/>
      <p:bldP spid="54" grpId="0" animBg="1"/>
      <p:bldP spid="55" grpId="0" animBg="1"/>
      <p:bldP spid="57" grpId="0" animBg="1"/>
      <p:bldP spid="58" grpId="0" animBg="1"/>
      <p:bldP spid="59" grpId="0" animBg="1"/>
      <p:bldP spid="61" grpId="0" animBg="1"/>
      <p:bldP spid="6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Graphic 29" descr="Internet Of Things outline">
            <a:extLst>
              <a:ext uri="{FF2B5EF4-FFF2-40B4-BE49-F238E27FC236}">
                <a16:creationId xmlns:a16="http://schemas.microsoft.com/office/drawing/2014/main" id="{97905A15-5B11-462C-84F6-E0E175A3317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0" y="1407329"/>
            <a:ext cx="4875897" cy="4875897"/>
          </a:xfrm>
          <a:prstGeom prst="rect">
            <a:avLst/>
          </a:prstGeom>
        </p:spPr>
      </p:pic>
      <p:pic>
        <p:nvPicPr>
          <p:cNvPr id="10" name="Graphic 9" descr="Building Brick Wall outline">
            <a:extLst>
              <a:ext uri="{FF2B5EF4-FFF2-40B4-BE49-F238E27FC236}">
                <a16:creationId xmlns:a16="http://schemas.microsoft.com/office/drawing/2014/main" id="{BA71622F-F182-405B-95E7-0BD68B655AE6}"/>
              </a:ext>
            </a:extLst>
          </p:cNvPr>
          <p:cNvPicPr>
            <a:picLocks noChangeAspect="1"/>
          </p:cNvPicPr>
          <p:nvPr/>
        </p:nvPicPr>
        <p:blipFill rotWithShape="1">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rcRect b="25347"/>
          <a:stretch/>
        </p:blipFill>
        <p:spPr>
          <a:xfrm>
            <a:off x="5400169" y="3312803"/>
            <a:ext cx="3550895" cy="2650824"/>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pic>
        <p:nvPicPr>
          <p:cNvPr id="15" name="Picture 14">
            <a:extLst>
              <a:ext uri="{FF2B5EF4-FFF2-40B4-BE49-F238E27FC236}">
                <a16:creationId xmlns:a16="http://schemas.microsoft.com/office/drawing/2014/main" id="{C4EDC4DC-6061-4044-8AA0-9EEE82107362}"/>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t="4506"/>
          <a:stretch/>
        </p:blipFill>
        <p:spPr>
          <a:xfrm>
            <a:off x="4832273" y="1755411"/>
            <a:ext cx="4062389" cy="4752754"/>
          </a:xfrm>
          <a:prstGeom prst="rect">
            <a:avLst/>
          </a:prstGeom>
        </p:spPr>
      </p:pic>
      <p:sp>
        <p:nvSpPr>
          <p:cNvPr id="19" name="Rectangle: Rounded Corners 18">
            <a:extLst>
              <a:ext uri="{FF2B5EF4-FFF2-40B4-BE49-F238E27FC236}">
                <a16:creationId xmlns:a16="http://schemas.microsoft.com/office/drawing/2014/main" id="{3CE34B35-99B9-4411-9C24-67B2E10E3035}"/>
              </a:ext>
            </a:extLst>
          </p:cNvPr>
          <p:cNvSpPr/>
          <p:nvPr/>
        </p:nvSpPr>
        <p:spPr>
          <a:xfrm>
            <a:off x="249338" y="3194987"/>
            <a:ext cx="4322664" cy="877528"/>
          </a:xfrm>
          <a:prstGeom prst="roundRect">
            <a:avLst/>
          </a:prstGeom>
          <a:solidFill>
            <a:schemeClr val="bg1"/>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0" i="0" u="none" strike="noStrike" baseline="0" dirty="0">
                <a:solidFill>
                  <a:schemeClr val="tx1"/>
                </a:solidFill>
                <a:latin typeface="Century Gothic" panose="020B0502020202020204" pitchFamily="34" charset="0"/>
              </a:rPr>
              <a:t>In Berkshire, digital tech is one of our </a:t>
            </a:r>
            <a:r>
              <a:rPr lang="en-GB" sz="1600" b="1" i="0" u="none" strike="noStrike" baseline="0" dirty="0">
                <a:solidFill>
                  <a:schemeClr val="tx1"/>
                </a:solidFill>
                <a:latin typeface="Century Gothic" panose="020B0502020202020204" pitchFamily="34" charset="0"/>
              </a:rPr>
              <a:t>strongest sectors </a:t>
            </a:r>
            <a:r>
              <a:rPr lang="en-GB" sz="1600" b="0" i="0" u="none" strike="noStrike" baseline="0" dirty="0">
                <a:solidFill>
                  <a:schemeClr val="tx1"/>
                </a:solidFill>
                <a:latin typeface="Century Gothic" panose="020B0502020202020204" pitchFamily="34" charset="0"/>
              </a:rPr>
              <a:t>and is only set to get bigger.</a:t>
            </a:r>
            <a:endParaRPr lang="en-GB" sz="1400"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sp>
        <p:nvSpPr>
          <p:cNvPr id="25" name="Rectangle: Rounded Corners 24">
            <a:extLst>
              <a:ext uri="{FF2B5EF4-FFF2-40B4-BE49-F238E27FC236}">
                <a16:creationId xmlns:a16="http://schemas.microsoft.com/office/drawing/2014/main" id="{4CE03FB5-35C2-4B4D-A273-2BBEEA3645C6}"/>
              </a:ext>
            </a:extLst>
          </p:cNvPr>
          <p:cNvSpPr/>
          <p:nvPr/>
        </p:nvSpPr>
        <p:spPr>
          <a:xfrm>
            <a:off x="249337" y="5362704"/>
            <a:ext cx="4322663" cy="1145461"/>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0" i="0" u="none" strike="noStrike" baseline="0" dirty="0">
                <a:solidFill>
                  <a:schemeClr val="tx1"/>
                </a:solidFill>
                <a:latin typeface="Century Gothic" panose="020B0502020202020204" pitchFamily="34" charset="0"/>
              </a:rPr>
              <a:t>In fact, local employers </a:t>
            </a:r>
            <a:r>
              <a:rPr lang="en-GB" sz="1600" b="1" i="0" u="none" strike="noStrike" baseline="0" dirty="0">
                <a:solidFill>
                  <a:schemeClr val="tx1"/>
                </a:solidFill>
                <a:latin typeface="Century Gothic" panose="020B0502020202020204" pitchFamily="34" charset="0"/>
              </a:rPr>
              <a:t>can’t fill some jobs fast enough </a:t>
            </a:r>
            <a:r>
              <a:rPr lang="en-GB" sz="1600" b="0" i="0" u="none" strike="noStrike" baseline="0" dirty="0">
                <a:solidFill>
                  <a:schemeClr val="tx1"/>
                </a:solidFill>
                <a:latin typeface="Century Gothic" panose="020B0502020202020204" pitchFamily="34" charset="0"/>
              </a:rPr>
              <a:t>and find it a challenge to find qualified people for some tech roles.</a:t>
            </a:r>
            <a:endParaRPr lang="en-GB" sz="1400"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sp>
        <p:nvSpPr>
          <p:cNvPr id="26" name="Rectangle: Rounded Corners 25">
            <a:extLst>
              <a:ext uri="{FF2B5EF4-FFF2-40B4-BE49-F238E27FC236}">
                <a16:creationId xmlns:a16="http://schemas.microsoft.com/office/drawing/2014/main" id="{8DB1E5A3-0905-4C44-BC3F-50F357AEC744}"/>
              </a:ext>
            </a:extLst>
          </p:cNvPr>
          <p:cNvSpPr/>
          <p:nvPr/>
        </p:nvSpPr>
        <p:spPr>
          <a:xfrm>
            <a:off x="249337" y="1749726"/>
            <a:ext cx="4322664" cy="1217492"/>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i="0" u="none" strike="noStrike" baseline="0" dirty="0">
                <a:solidFill>
                  <a:schemeClr val="tx1"/>
                </a:solidFill>
                <a:latin typeface="Century Gothic" panose="020B0502020202020204" pitchFamily="34" charset="0"/>
              </a:rPr>
              <a:t>Digital technology </a:t>
            </a:r>
            <a:r>
              <a:rPr lang="en-GB" sz="1600" b="0" i="0" u="none" strike="noStrike" baseline="0" dirty="0">
                <a:solidFill>
                  <a:schemeClr val="tx1"/>
                </a:solidFill>
                <a:latin typeface="Century Gothic" panose="020B0502020202020204" pitchFamily="34" charset="0"/>
              </a:rPr>
              <a:t>now impacts almost every aspect of our daily lives, from </a:t>
            </a:r>
            <a:r>
              <a:rPr lang="en-GB" sz="1600" b="1" i="0" u="none" strike="noStrike" baseline="0" dirty="0">
                <a:solidFill>
                  <a:schemeClr val="tx1"/>
                </a:solidFill>
                <a:latin typeface="Century Gothic" panose="020B0502020202020204" pitchFamily="34" charset="0"/>
              </a:rPr>
              <a:t>smartphones</a:t>
            </a:r>
            <a:r>
              <a:rPr lang="en-GB" sz="1600" b="0" i="0" u="none" strike="noStrike" baseline="0" dirty="0">
                <a:solidFill>
                  <a:schemeClr val="tx1"/>
                </a:solidFill>
                <a:latin typeface="Century Gothic" panose="020B0502020202020204" pitchFamily="34" charset="0"/>
              </a:rPr>
              <a:t> and </a:t>
            </a:r>
            <a:r>
              <a:rPr lang="en-GB" sz="1600" b="1" i="0" u="none" strike="noStrike" baseline="0" dirty="0">
                <a:solidFill>
                  <a:schemeClr val="tx1"/>
                </a:solidFill>
                <a:latin typeface="Century Gothic" panose="020B0502020202020204" pitchFamily="34" charset="0"/>
              </a:rPr>
              <a:t>music</a:t>
            </a:r>
            <a:r>
              <a:rPr lang="en-GB" sz="1600" b="0" i="0" u="none" strike="noStrike" baseline="0" dirty="0">
                <a:solidFill>
                  <a:schemeClr val="tx1"/>
                </a:solidFill>
                <a:latin typeface="Century Gothic" panose="020B0502020202020204" pitchFamily="34" charset="0"/>
              </a:rPr>
              <a:t> downloads to online </a:t>
            </a:r>
            <a:r>
              <a:rPr lang="en-GB" sz="1600" b="1" i="0" u="none" strike="noStrike" baseline="0" dirty="0">
                <a:solidFill>
                  <a:schemeClr val="tx1"/>
                </a:solidFill>
                <a:latin typeface="Century Gothic" panose="020B0502020202020204" pitchFamily="34" charset="0"/>
              </a:rPr>
              <a:t>gaming</a:t>
            </a:r>
            <a:r>
              <a:rPr lang="en-GB" sz="1600" b="0" i="0" u="none" strike="noStrike" baseline="0" dirty="0">
                <a:solidFill>
                  <a:schemeClr val="tx1"/>
                </a:solidFill>
                <a:latin typeface="Century Gothic" panose="020B0502020202020204" pitchFamily="34" charset="0"/>
              </a:rPr>
              <a:t> and </a:t>
            </a:r>
            <a:r>
              <a:rPr lang="en-GB" sz="1600" b="1" i="0" u="none" strike="noStrike" baseline="0" dirty="0">
                <a:solidFill>
                  <a:schemeClr val="tx1"/>
                </a:solidFill>
                <a:latin typeface="Century Gothic" panose="020B0502020202020204" pitchFamily="34" charset="0"/>
              </a:rPr>
              <a:t>booking</a:t>
            </a:r>
            <a:r>
              <a:rPr lang="en-GB" sz="1600" b="0" i="0" u="none" strike="noStrike" baseline="0" dirty="0">
                <a:solidFill>
                  <a:schemeClr val="tx1"/>
                </a:solidFill>
                <a:latin typeface="Century Gothic" panose="020B0502020202020204" pitchFamily="34" charset="0"/>
              </a:rPr>
              <a:t> systems.</a:t>
            </a:r>
            <a:endParaRPr lang="en-GB" sz="1400"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pic>
        <p:nvPicPr>
          <p:cNvPr id="27" name="Picture 6" descr="Laptop icon">
            <a:extLst>
              <a:ext uri="{FF2B5EF4-FFF2-40B4-BE49-F238E27FC236}">
                <a16:creationId xmlns:a16="http://schemas.microsoft.com/office/drawing/2014/main" id="{1031EC6C-737F-46FD-8057-94FBDD68752A}"/>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323185" y="4320367"/>
            <a:ext cx="914400" cy="83465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0" descr="Informatics icon">
            <a:extLst>
              <a:ext uri="{FF2B5EF4-FFF2-40B4-BE49-F238E27FC236}">
                <a16:creationId xmlns:a16="http://schemas.microsoft.com/office/drawing/2014/main" id="{F5D1B9DC-4A68-4CA2-9532-FD0138EAD21B}"/>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978555" y="4300284"/>
            <a:ext cx="914400" cy="834650"/>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14" descr="Automatic icon">
            <a:extLst>
              <a:ext uri="{FF2B5EF4-FFF2-40B4-BE49-F238E27FC236}">
                <a16:creationId xmlns:a16="http://schemas.microsoft.com/office/drawing/2014/main" id="{ACC34F24-E8C5-4690-9C43-004B1AFAB42A}"/>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3633925" y="4320367"/>
            <a:ext cx="914400" cy="834650"/>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Rounded Corners 15">
            <a:extLst>
              <a:ext uri="{FF2B5EF4-FFF2-40B4-BE49-F238E27FC236}">
                <a16:creationId xmlns:a16="http://schemas.microsoft.com/office/drawing/2014/main" id="{B6B69F25-E12D-402F-AE68-7B800C9E0846}"/>
              </a:ext>
            </a:extLst>
          </p:cNvPr>
          <p:cNvSpPr/>
          <p:nvPr/>
        </p:nvSpPr>
        <p:spPr>
          <a:xfrm>
            <a:off x="249338" y="981782"/>
            <a:ext cx="8645326" cy="633553"/>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Berkshire has fantastic opportunities in many sectors, including </a:t>
            </a: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Digital Technology</a:t>
            </a: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a:t>
            </a:r>
            <a:endParaRPr lang="en-GB" sz="1600" b="1"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sp>
        <p:nvSpPr>
          <p:cNvPr id="20" name="Pentagon 20">
            <a:extLst>
              <a:ext uri="{FF2B5EF4-FFF2-40B4-BE49-F238E27FC236}">
                <a16:creationId xmlns:a16="http://schemas.microsoft.com/office/drawing/2014/main" id="{99422170-71E6-4BD2-816E-C0FC4AED0A02}"/>
              </a:ext>
            </a:extLst>
          </p:cNvPr>
          <p:cNvSpPr/>
          <p:nvPr/>
        </p:nvSpPr>
        <p:spPr>
          <a:xfrm>
            <a:off x="-4922"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3</a:t>
            </a:r>
          </a:p>
        </p:txBody>
      </p:sp>
      <p:pic>
        <p:nvPicPr>
          <p:cNvPr id="21" name="Picture 20" descr="Berkshire Opportunities logo">
            <a:extLst>
              <a:ext uri="{FF2B5EF4-FFF2-40B4-BE49-F238E27FC236}">
                <a16:creationId xmlns:a16="http://schemas.microsoft.com/office/drawing/2014/main" id="{DB09C88B-546F-4254-936A-5CEC261FFE6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
        <p:nvSpPr>
          <p:cNvPr id="22" name="Shape 114">
            <a:extLst>
              <a:ext uri="{FF2B5EF4-FFF2-40B4-BE49-F238E27FC236}">
                <a16:creationId xmlns:a16="http://schemas.microsoft.com/office/drawing/2014/main" id="{2CF5FB92-C8CB-4DBC-8F56-61AFC6FCD0C4}"/>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Your Berkshire opportunities</a:t>
            </a:r>
          </a:p>
        </p:txBody>
      </p:sp>
    </p:spTree>
    <p:extLst>
      <p:ext uri="{BB962C8B-B14F-4D97-AF65-F5344CB8AC3E}">
        <p14:creationId xmlns:p14="http://schemas.microsoft.com/office/powerpoint/2010/main" val="3258943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animBg="1"/>
      <p:bldP spid="2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descr="Clipboard Partially Checked outline">
            <a:extLst>
              <a:ext uri="{FF2B5EF4-FFF2-40B4-BE49-F238E27FC236}">
                <a16:creationId xmlns:a16="http://schemas.microsoft.com/office/drawing/2014/main" id="{830221AD-78D1-4EFC-9D46-EAC7D14FBA1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50469" y="956903"/>
            <a:ext cx="4876800" cy="4876800"/>
          </a:xfrm>
          <a:prstGeom prst="rect">
            <a:avLst/>
          </a:prstGeom>
        </p:spPr>
      </p:pic>
      <p:pic>
        <p:nvPicPr>
          <p:cNvPr id="7" name="Graphic 6" descr="Aspiration outline">
            <a:extLst>
              <a:ext uri="{FF2B5EF4-FFF2-40B4-BE49-F238E27FC236}">
                <a16:creationId xmlns:a16="http://schemas.microsoft.com/office/drawing/2014/main" id="{56773270-A6C9-4C2F-892A-F601C66A96A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391784" y="1981200"/>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16" name="Rectangle: Rounded Corners 15">
            <a:extLst>
              <a:ext uri="{FF2B5EF4-FFF2-40B4-BE49-F238E27FC236}">
                <a16:creationId xmlns:a16="http://schemas.microsoft.com/office/drawing/2014/main" id="{8BD1F33C-3714-457F-BA90-3F692CFD09C0}"/>
              </a:ext>
            </a:extLst>
          </p:cNvPr>
          <p:cNvSpPr/>
          <p:nvPr/>
        </p:nvSpPr>
        <p:spPr>
          <a:xfrm>
            <a:off x="3171032" y="4284075"/>
            <a:ext cx="5721284" cy="913378"/>
          </a:xfrm>
          <a:prstGeom prst="roundRect">
            <a:avLst/>
          </a:prstGeom>
          <a:solidFill>
            <a:srgbClr val="F4FBFE"/>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cs typeface="Arial" panose="020B0604020202020204" pitchFamily="34" charset="0"/>
              </a:rPr>
              <a:t>Being able to </a:t>
            </a:r>
            <a:r>
              <a:rPr lang="en-GB" sz="1600" b="1" dirty="0">
                <a:solidFill>
                  <a:schemeClr val="tx1"/>
                </a:solidFill>
                <a:latin typeface="Century Gothic" panose="020B0502020202020204" pitchFamily="34" charset="0"/>
                <a:cs typeface="Arial" panose="020B0604020202020204" pitchFamily="34" charset="0"/>
              </a:rPr>
              <a:t>show that you have these types of skills </a:t>
            </a:r>
            <a:r>
              <a:rPr lang="en-GB" sz="1600" dirty="0">
                <a:solidFill>
                  <a:schemeClr val="tx1"/>
                </a:solidFill>
                <a:latin typeface="Century Gothic" panose="020B0502020202020204" pitchFamily="34" charset="0"/>
                <a:cs typeface="Arial" panose="020B0604020202020204" pitchFamily="34" charset="0"/>
              </a:rPr>
              <a:t>is </a:t>
            </a:r>
            <a:r>
              <a:rPr lang="en-GB" sz="1600" b="1" dirty="0">
                <a:solidFill>
                  <a:schemeClr val="tx1"/>
                </a:solidFill>
                <a:latin typeface="Century Gothic" panose="020B0502020202020204" pitchFamily="34" charset="0"/>
                <a:cs typeface="Arial" panose="020B0604020202020204" pitchFamily="34" charset="0"/>
              </a:rPr>
              <a:t>important</a:t>
            </a:r>
            <a:r>
              <a:rPr lang="en-GB" sz="1600" dirty="0">
                <a:solidFill>
                  <a:schemeClr val="tx1"/>
                </a:solidFill>
                <a:latin typeface="Century Gothic" panose="020B0502020202020204" pitchFamily="34" charset="0"/>
                <a:cs typeface="Arial" panose="020B0604020202020204" pitchFamily="34" charset="0"/>
              </a:rPr>
              <a:t> for helping you get the </a:t>
            </a:r>
            <a:r>
              <a:rPr lang="en-GB" sz="1600" b="1" dirty="0">
                <a:solidFill>
                  <a:schemeClr val="tx1"/>
                </a:solidFill>
                <a:latin typeface="Century Gothic" panose="020B0502020202020204" pitchFamily="34" charset="0"/>
                <a:cs typeface="Arial" panose="020B0604020202020204" pitchFamily="34" charset="0"/>
              </a:rPr>
              <a:t>job you want</a:t>
            </a:r>
            <a:r>
              <a:rPr lang="en-GB" sz="1600" dirty="0">
                <a:solidFill>
                  <a:schemeClr val="tx1"/>
                </a:solidFill>
                <a:latin typeface="Century Gothic" panose="020B0502020202020204" pitchFamily="34" charset="0"/>
                <a:cs typeface="Arial" panose="020B0604020202020204" pitchFamily="34" charset="0"/>
              </a:rPr>
              <a:t>.  </a:t>
            </a:r>
          </a:p>
        </p:txBody>
      </p:sp>
      <p:sp>
        <p:nvSpPr>
          <p:cNvPr id="21" name="Rectangle: Rounded Corners 20">
            <a:extLst>
              <a:ext uri="{FF2B5EF4-FFF2-40B4-BE49-F238E27FC236}">
                <a16:creationId xmlns:a16="http://schemas.microsoft.com/office/drawing/2014/main" id="{3FE4B31A-7735-4481-B2AD-09B02AE4A345}"/>
              </a:ext>
            </a:extLst>
          </p:cNvPr>
          <p:cNvSpPr/>
          <p:nvPr/>
        </p:nvSpPr>
        <p:spPr>
          <a:xfrm>
            <a:off x="261236" y="5404682"/>
            <a:ext cx="4202368" cy="1130081"/>
          </a:xfrm>
          <a:prstGeom prst="roundRect">
            <a:avLst/>
          </a:prstGeom>
          <a:solidFill>
            <a:srgbClr val="A4C84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Define: Essential skills</a:t>
            </a:r>
          </a:p>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People's abilities to communicate with each other and work well together.</a:t>
            </a:r>
          </a:p>
        </p:txBody>
      </p:sp>
      <p:sp>
        <p:nvSpPr>
          <p:cNvPr id="24" name="Rectangle: Rounded Corners 23">
            <a:extLst>
              <a:ext uri="{FF2B5EF4-FFF2-40B4-BE49-F238E27FC236}">
                <a16:creationId xmlns:a16="http://schemas.microsoft.com/office/drawing/2014/main" id="{92960CC1-2B87-484D-B441-0585B4428A8C}"/>
              </a:ext>
            </a:extLst>
          </p:cNvPr>
          <p:cNvSpPr/>
          <p:nvPr/>
        </p:nvSpPr>
        <p:spPr>
          <a:xfrm>
            <a:off x="256848" y="990698"/>
            <a:ext cx="8637814" cy="1227191"/>
          </a:xfrm>
          <a:prstGeom prst="roundRect">
            <a:avLst/>
          </a:prstGeom>
          <a:solidFill>
            <a:srgbClr val="EC6599"/>
          </a:solidFill>
          <a:ln w="28575">
            <a:solidFill>
              <a:srgbClr val="FEF1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cs typeface="Arial" panose="020B0604020202020204" pitchFamily="34" charset="0"/>
              </a:rPr>
              <a:t>Pair activity (4-5 mins)</a:t>
            </a:r>
          </a:p>
          <a:p>
            <a:pPr algn="ctr"/>
            <a:r>
              <a:rPr lang="en-GB" sz="1600" dirty="0">
                <a:solidFill>
                  <a:schemeClr val="tx1"/>
                </a:solidFill>
                <a:latin typeface="Century Gothic" panose="020B0502020202020204" pitchFamily="34" charset="0"/>
                <a:cs typeface="Arial" panose="020B0604020202020204" pitchFamily="34" charset="0"/>
              </a:rPr>
              <a:t>Aside from qualifications and specialist skills, the other types of skills employers look for are known as “soft skills”. Can you </a:t>
            </a:r>
            <a:r>
              <a:rPr lang="en-GB" sz="1600" dirty="0">
                <a:solidFill>
                  <a:schemeClr val="tx1">
                    <a:lumMod val="95000"/>
                    <a:lumOff val="5000"/>
                  </a:schemeClr>
                </a:solidFill>
                <a:latin typeface="Century Gothic" panose="020B0502020202020204" pitchFamily="34" charset="0"/>
                <a:cs typeface="Arial" panose="020B0604020202020204" pitchFamily="34" charset="0"/>
              </a:rPr>
              <a:t>come up with a list of the skills you think are needed to be employable? Click if you need a little help!</a:t>
            </a:r>
          </a:p>
        </p:txBody>
      </p:sp>
      <p:sp>
        <p:nvSpPr>
          <p:cNvPr id="26" name="Rectangle: Rounded Corners 25">
            <a:extLst>
              <a:ext uri="{FF2B5EF4-FFF2-40B4-BE49-F238E27FC236}">
                <a16:creationId xmlns:a16="http://schemas.microsoft.com/office/drawing/2014/main" id="{88F573DF-42D6-4A51-978B-EBFD1911755A}"/>
              </a:ext>
            </a:extLst>
          </p:cNvPr>
          <p:cNvSpPr/>
          <p:nvPr/>
        </p:nvSpPr>
        <p:spPr>
          <a:xfrm>
            <a:off x="7441511" y="2506258"/>
            <a:ext cx="1453151" cy="602846"/>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Teamworking</a:t>
            </a:r>
          </a:p>
        </p:txBody>
      </p:sp>
      <p:sp>
        <p:nvSpPr>
          <p:cNvPr id="28" name="Rectangle: Rounded Corners 27">
            <a:extLst>
              <a:ext uri="{FF2B5EF4-FFF2-40B4-BE49-F238E27FC236}">
                <a16:creationId xmlns:a16="http://schemas.microsoft.com/office/drawing/2014/main" id="{880779E1-ED6A-4685-8212-FFC0C43343F6}"/>
              </a:ext>
            </a:extLst>
          </p:cNvPr>
          <p:cNvSpPr/>
          <p:nvPr/>
        </p:nvSpPr>
        <p:spPr>
          <a:xfrm>
            <a:off x="5265751" y="2506258"/>
            <a:ext cx="1453151" cy="602846"/>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Flexibility</a:t>
            </a:r>
          </a:p>
        </p:txBody>
      </p:sp>
      <p:sp>
        <p:nvSpPr>
          <p:cNvPr id="31" name="Rectangle: Rounded Corners 30">
            <a:extLst>
              <a:ext uri="{FF2B5EF4-FFF2-40B4-BE49-F238E27FC236}">
                <a16:creationId xmlns:a16="http://schemas.microsoft.com/office/drawing/2014/main" id="{5302187B-58EE-4DA3-AF98-3EEA3ACBD95A}"/>
              </a:ext>
            </a:extLst>
          </p:cNvPr>
          <p:cNvSpPr/>
          <p:nvPr/>
        </p:nvSpPr>
        <p:spPr>
          <a:xfrm>
            <a:off x="3089989" y="2506258"/>
            <a:ext cx="1453151" cy="602846"/>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Good Timekeeping</a:t>
            </a:r>
          </a:p>
        </p:txBody>
      </p:sp>
      <p:sp>
        <p:nvSpPr>
          <p:cNvPr id="33" name="Rectangle: Rounded Corners 32">
            <a:extLst>
              <a:ext uri="{FF2B5EF4-FFF2-40B4-BE49-F238E27FC236}">
                <a16:creationId xmlns:a16="http://schemas.microsoft.com/office/drawing/2014/main" id="{18C9486F-2C9A-421F-99E3-3D16474BD6FF}"/>
              </a:ext>
            </a:extLst>
          </p:cNvPr>
          <p:cNvSpPr/>
          <p:nvPr/>
        </p:nvSpPr>
        <p:spPr>
          <a:xfrm>
            <a:off x="914227" y="2506258"/>
            <a:ext cx="1453151" cy="602846"/>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Organisation</a:t>
            </a:r>
          </a:p>
        </p:txBody>
      </p:sp>
      <p:pic>
        <p:nvPicPr>
          <p:cNvPr id="36" name="Picture 4" descr="Leadership icon">
            <a:extLst>
              <a:ext uri="{FF2B5EF4-FFF2-40B4-BE49-F238E27FC236}">
                <a16:creationId xmlns:a16="http://schemas.microsoft.com/office/drawing/2014/main" id="{04115381-7349-4256-9E05-9AEFEC1541E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2373" y="2497133"/>
            <a:ext cx="621097" cy="621097"/>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6" descr="Connected People icon">
            <a:extLst>
              <a:ext uri="{FF2B5EF4-FFF2-40B4-BE49-F238E27FC236}">
                <a16:creationId xmlns:a16="http://schemas.microsoft.com/office/drawing/2014/main" id="{3D5BA748-D185-44AB-8EDD-8B6F376ED66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93897" y="2497133"/>
            <a:ext cx="621097" cy="621097"/>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10" descr="Teamwork icon">
            <a:extLst>
              <a:ext uri="{FF2B5EF4-FFF2-40B4-BE49-F238E27FC236}">
                <a16:creationId xmlns:a16="http://schemas.microsoft.com/office/drawing/2014/main" id="{0968F24C-F3B6-4AB6-9719-D9D272F8543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69659" y="2497133"/>
            <a:ext cx="621097" cy="621097"/>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16" descr="Present icon">
            <a:extLst>
              <a:ext uri="{FF2B5EF4-FFF2-40B4-BE49-F238E27FC236}">
                <a16:creationId xmlns:a16="http://schemas.microsoft.com/office/drawing/2014/main" id="{BF054709-D8C4-4CB6-B38A-5BF84BE942F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18135" y="2497133"/>
            <a:ext cx="621097" cy="621097"/>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Rounded Corners 26">
            <a:extLst>
              <a:ext uri="{FF2B5EF4-FFF2-40B4-BE49-F238E27FC236}">
                <a16:creationId xmlns:a16="http://schemas.microsoft.com/office/drawing/2014/main" id="{5D7CCDA7-A447-44CF-BE0A-B6F3AB624D4B}"/>
              </a:ext>
            </a:extLst>
          </p:cNvPr>
          <p:cNvSpPr/>
          <p:nvPr/>
        </p:nvSpPr>
        <p:spPr>
          <a:xfrm>
            <a:off x="4499532" y="3404428"/>
            <a:ext cx="1453151" cy="602846"/>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Confidence</a:t>
            </a:r>
          </a:p>
        </p:txBody>
      </p:sp>
      <p:sp>
        <p:nvSpPr>
          <p:cNvPr id="29" name="Rectangle: Rounded Corners 28">
            <a:extLst>
              <a:ext uri="{FF2B5EF4-FFF2-40B4-BE49-F238E27FC236}">
                <a16:creationId xmlns:a16="http://schemas.microsoft.com/office/drawing/2014/main" id="{12561953-88F0-414B-90F4-A3DAA5C55C01}"/>
              </a:ext>
            </a:extLst>
          </p:cNvPr>
          <p:cNvSpPr/>
          <p:nvPr/>
        </p:nvSpPr>
        <p:spPr>
          <a:xfrm>
            <a:off x="2378190" y="3404428"/>
            <a:ext cx="1453151" cy="602846"/>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Reliability</a:t>
            </a:r>
          </a:p>
        </p:txBody>
      </p:sp>
      <p:sp>
        <p:nvSpPr>
          <p:cNvPr id="30" name="Rectangle: Rounded Corners 29">
            <a:extLst>
              <a:ext uri="{FF2B5EF4-FFF2-40B4-BE49-F238E27FC236}">
                <a16:creationId xmlns:a16="http://schemas.microsoft.com/office/drawing/2014/main" id="{80B04586-67CB-4F9C-A1E6-6D196274658F}"/>
              </a:ext>
            </a:extLst>
          </p:cNvPr>
          <p:cNvSpPr/>
          <p:nvPr/>
        </p:nvSpPr>
        <p:spPr>
          <a:xfrm>
            <a:off x="6620874" y="3404428"/>
            <a:ext cx="1629147" cy="602846"/>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Resilience</a:t>
            </a:r>
          </a:p>
        </p:txBody>
      </p:sp>
      <p:sp>
        <p:nvSpPr>
          <p:cNvPr id="32" name="Rectangle: Rounded Corners 31">
            <a:extLst>
              <a:ext uri="{FF2B5EF4-FFF2-40B4-BE49-F238E27FC236}">
                <a16:creationId xmlns:a16="http://schemas.microsoft.com/office/drawing/2014/main" id="{82AB96C3-C958-4945-873A-B17F855B695A}"/>
              </a:ext>
            </a:extLst>
          </p:cNvPr>
          <p:cNvSpPr/>
          <p:nvPr/>
        </p:nvSpPr>
        <p:spPr>
          <a:xfrm>
            <a:off x="256848" y="3404428"/>
            <a:ext cx="1453151" cy="602846"/>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Positive Attitude</a:t>
            </a:r>
          </a:p>
        </p:txBody>
      </p:sp>
      <p:pic>
        <p:nvPicPr>
          <p:cNvPr id="34" name="Picture 2" descr="Solve Problem icon">
            <a:extLst>
              <a:ext uri="{FF2B5EF4-FFF2-40B4-BE49-F238E27FC236}">
                <a16:creationId xmlns:a16="http://schemas.microsoft.com/office/drawing/2014/main" id="{82335104-13C2-4187-AE3D-98BC10B9ECC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273565" y="3395303"/>
            <a:ext cx="621097" cy="621097"/>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8" descr="Communication icon">
            <a:extLst>
              <a:ext uri="{FF2B5EF4-FFF2-40B4-BE49-F238E27FC236}">
                <a16:creationId xmlns:a16="http://schemas.microsoft.com/office/drawing/2014/main" id="{347EAB00-B4EE-494D-9EA9-2EBF853D1F87}"/>
              </a:ext>
            </a:extLst>
          </p:cNvPr>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3854888" y="3395303"/>
            <a:ext cx="621097" cy="621097"/>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14" descr="Checked icon">
            <a:extLst>
              <a:ext uri="{FF2B5EF4-FFF2-40B4-BE49-F238E27FC236}">
                <a16:creationId xmlns:a16="http://schemas.microsoft.com/office/drawing/2014/main" id="{417205BD-C281-494D-B808-80F9A8CBB69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976230" y="3395303"/>
            <a:ext cx="621097" cy="621097"/>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18" descr="Goal icon">
            <a:extLst>
              <a:ext uri="{FF2B5EF4-FFF2-40B4-BE49-F238E27FC236}">
                <a16:creationId xmlns:a16="http://schemas.microsoft.com/office/drawing/2014/main" id="{FFF8B50C-F624-4084-9466-916E5238DFD4}"/>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733546" y="3395303"/>
            <a:ext cx="621097" cy="621097"/>
          </a:xfrm>
          <a:prstGeom prst="rect">
            <a:avLst/>
          </a:prstGeom>
          <a:noFill/>
          <a:extLst>
            <a:ext uri="{909E8E84-426E-40DD-AFC4-6F175D3DCCD1}">
              <a14:hiddenFill xmlns:a14="http://schemas.microsoft.com/office/drawing/2010/main">
                <a:solidFill>
                  <a:srgbClr val="FFFFFF"/>
                </a:solidFill>
              </a14:hiddenFill>
            </a:ext>
          </a:extLst>
        </p:spPr>
      </p:pic>
      <p:sp>
        <p:nvSpPr>
          <p:cNvPr id="42" name="Rectangle: Rounded Corners 41">
            <a:extLst>
              <a:ext uri="{FF2B5EF4-FFF2-40B4-BE49-F238E27FC236}">
                <a16:creationId xmlns:a16="http://schemas.microsoft.com/office/drawing/2014/main" id="{2645D889-4515-4F66-A2D9-5F590D60CBA1}"/>
              </a:ext>
            </a:extLst>
          </p:cNvPr>
          <p:cNvSpPr/>
          <p:nvPr/>
        </p:nvSpPr>
        <p:spPr>
          <a:xfrm>
            <a:off x="251685" y="4284075"/>
            <a:ext cx="2698597" cy="913378"/>
          </a:xfrm>
          <a:prstGeom prst="roundRect">
            <a:avLst/>
          </a:prstGeom>
          <a:solidFill>
            <a:srgbClr val="EC6599"/>
          </a:solidFill>
          <a:ln w="28575">
            <a:solidFill>
              <a:srgbClr val="FEF1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cs typeface="Arial" panose="020B0604020202020204" pitchFamily="34" charset="0"/>
              </a:rPr>
              <a:t>Pair reflection (1-2 mins)</a:t>
            </a:r>
          </a:p>
          <a:p>
            <a:pPr algn="ctr"/>
            <a:r>
              <a:rPr lang="en-GB" sz="1600" dirty="0">
                <a:solidFill>
                  <a:schemeClr val="tx1"/>
                </a:solidFill>
                <a:latin typeface="Century Gothic" panose="020B0502020202020204" pitchFamily="34" charset="0"/>
                <a:cs typeface="Arial" panose="020B0604020202020204" pitchFamily="34" charset="0"/>
              </a:rPr>
              <a:t>How many did you come up with? </a:t>
            </a:r>
            <a:endParaRPr lang="en-GB" sz="1600" dirty="0">
              <a:solidFill>
                <a:schemeClr val="tx1">
                  <a:lumMod val="95000"/>
                  <a:lumOff val="5000"/>
                </a:schemeClr>
              </a:solidFill>
              <a:latin typeface="Century Gothic" panose="020B0502020202020204" pitchFamily="34" charset="0"/>
              <a:cs typeface="Arial" panose="020B0604020202020204" pitchFamily="34" charset="0"/>
            </a:endParaRPr>
          </a:p>
        </p:txBody>
      </p:sp>
      <p:sp>
        <p:nvSpPr>
          <p:cNvPr id="43" name="Rectangle: Rounded Corners 42">
            <a:extLst>
              <a:ext uri="{FF2B5EF4-FFF2-40B4-BE49-F238E27FC236}">
                <a16:creationId xmlns:a16="http://schemas.microsoft.com/office/drawing/2014/main" id="{519C8DCF-0A47-4D10-A717-071247FF70CD}"/>
              </a:ext>
            </a:extLst>
          </p:cNvPr>
          <p:cNvSpPr/>
          <p:nvPr/>
        </p:nvSpPr>
        <p:spPr>
          <a:xfrm>
            <a:off x="4692294" y="5404682"/>
            <a:ext cx="4202368" cy="1130081"/>
          </a:xfrm>
          <a:prstGeom prst="roundRect">
            <a:avLst/>
          </a:prstGeom>
          <a:solidFill>
            <a:srgbClr val="A4C84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Define: Skills shortage</a:t>
            </a:r>
          </a:p>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When there are not enough people available with the skills needed to do the jobs, which need to be done.</a:t>
            </a:r>
            <a:endPar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endParaRPr>
          </a:p>
        </p:txBody>
      </p:sp>
      <p:sp>
        <p:nvSpPr>
          <p:cNvPr id="44" name="Pentagon 20">
            <a:extLst>
              <a:ext uri="{FF2B5EF4-FFF2-40B4-BE49-F238E27FC236}">
                <a16:creationId xmlns:a16="http://schemas.microsoft.com/office/drawing/2014/main" id="{2EC98D71-1338-4900-B217-4D36262BC0DD}"/>
              </a:ext>
            </a:extLst>
          </p:cNvPr>
          <p:cNvSpPr/>
          <p:nvPr/>
        </p:nvSpPr>
        <p:spPr>
          <a:xfrm>
            <a:off x="-4922"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4</a:t>
            </a:r>
          </a:p>
        </p:txBody>
      </p:sp>
      <p:sp>
        <p:nvSpPr>
          <p:cNvPr id="45" name="Shape 114">
            <a:extLst>
              <a:ext uri="{FF2B5EF4-FFF2-40B4-BE49-F238E27FC236}">
                <a16:creationId xmlns:a16="http://schemas.microsoft.com/office/drawing/2014/main" id="{014F6736-5CBA-44FF-8BE2-75FAAC581F0A}"/>
              </a:ext>
            </a:extLst>
          </p:cNvPr>
          <p:cNvSpPr/>
          <p:nvPr/>
        </p:nvSpPr>
        <p:spPr>
          <a:xfrm>
            <a:off x="780384" y="245570"/>
            <a:ext cx="8250116"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Soft Skills – What are they and why do you need them?</a:t>
            </a:r>
          </a:p>
        </p:txBody>
      </p:sp>
    </p:spTree>
    <p:extLst>
      <p:ext uri="{BB962C8B-B14F-4D97-AF65-F5344CB8AC3E}">
        <p14:creationId xmlns:p14="http://schemas.microsoft.com/office/powerpoint/2010/main" val="3509542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fade">
                                      <p:cBhvr>
                                        <p:cTn id="14" dur="500"/>
                                        <p:tgtEl>
                                          <p:spTgt spid="40"/>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500"/>
                                        <p:tgtEl>
                                          <p:spTgt spid="3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2000"/>
                            </p:stCondLst>
                            <p:childTnLst>
                              <p:par>
                                <p:cTn id="33" presetID="10" presetClass="entr" presetSubtype="0"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childTnLst>
                          </p:cTn>
                        </p:par>
                        <p:par>
                          <p:cTn id="39" fill="hold">
                            <p:stCondLst>
                              <p:cond delay="2500"/>
                            </p:stCondLst>
                            <p:childTnLst>
                              <p:par>
                                <p:cTn id="40" presetID="10" presetClass="entr" presetSubtype="0" fill="hold"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500"/>
                                        <p:tgtEl>
                                          <p:spTgt spid="3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3000"/>
                            </p:stCondLst>
                            <p:childTnLst>
                              <p:par>
                                <p:cTn id="47" presetID="10" presetClass="entr" presetSubtype="0" fill="hold" nodeType="after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500"/>
                                        <p:tgtEl>
                                          <p:spTgt spid="29"/>
                                        </p:tgtEl>
                                      </p:cBhvr>
                                    </p:animEffect>
                                  </p:childTnLst>
                                </p:cTn>
                              </p:par>
                            </p:childTnLst>
                          </p:cTn>
                        </p:par>
                        <p:par>
                          <p:cTn id="53" fill="hold">
                            <p:stCondLst>
                              <p:cond delay="3500"/>
                            </p:stCondLst>
                            <p:childTnLst>
                              <p:par>
                                <p:cTn id="54" presetID="10" presetClass="entr" presetSubtype="0" fill="hold" nodeType="after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fade">
                                      <p:cBhvr>
                                        <p:cTn id="56" dur="500"/>
                                        <p:tgtEl>
                                          <p:spTgt spid="4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500"/>
                                        <p:tgtEl>
                                          <p:spTgt spid="32"/>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500"/>
                                        <p:tgtEl>
                                          <p:spTgt spid="42"/>
                                        </p:tgtEl>
                                      </p:cBhvr>
                                    </p:animEffect>
                                  </p:childTnLst>
                                </p:cTn>
                              </p:par>
                            </p:childTnLst>
                          </p:cTn>
                        </p:par>
                        <p:par>
                          <p:cTn id="65" fill="hold">
                            <p:stCondLst>
                              <p:cond delay="500"/>
                            </p:stCondLst>
                            <p:childTnLst>
                              <p:par>
                                <p:cTn id="66" presetID="10" presetClass="entr" presetSubtype="0" fill="hold" grpId="0"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fade">
                                      <p:cBhvr>
                                        <p:cTn id="6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6" grpId="0" animBg="1"/>
      <p:bldP spid="28" grpId="0" animBg="1"/>
      <p:bldP spid="31" grpId="0" animBg="1"/>
      <p:bldP spid="33" grpId="0" animBg="1"/>
      <p:bldP spid="27" grpId="0" animBg="1"/>
      <p:bldP spid="29" grpId="0" animBg="1"/>
      <p:bldP spid="30" grpId="0" animBg="1"/>
      <p:bldP spid="32" grpId="0" animBg="1"/>
      <p:bldP spid="4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descr="Ear outline">
            <a:extLst>
              <a:ext uri="{FF2B5EF4-FFF2-40B4-BE49-F238E27FC236}">
                <a16:creationId xmlns:a16="http://schemas.microsoft.com/office/drawing/2014/main" id="{76212C1B-EE6D-4DD2-86E8-9E7E23F41BE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552363" y="2319388"/>
            <a:ext cx="4876800" cy="4876800"/>
          </a:xfrm>
          <a:prstGeom prst="rect">
            <a:avLst/>
          </a:prstGeom>
        </p:spPr>
      </p:pic>
      <p:pic>
        <p:nvPicPr>
          <p:cNvPr id="5" name="Graphic 4" descr="Chat outline">
            <a:extLst>
              <a:ext uri="{FF2B5EF4-FFF2-40B4-BE49-F238E27FC236}">
                <a16:creationId xmlns:a16="http://schemas.microsoft.com/office/drawing/2014/main" id="{CA72C646-6BA6-4722-BBE6-794D7A311F1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60196" y="418429"/>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9" name="Rectangle: Rounded Corners 28">
            <a:extLst>
              <a:ext uri="{FF2B5EF4-FFF2-40B4-BE49-F238E27FC236}">
                <a16:creationId xmlns:a16="http://schemas.microsoft.com/office/drawing/2014/main" id="{12561953-88F0-414B-90F4-A3DAA5C55C01}"/>
              </a:ext>
            </a:extLst>
          </p:cNvPr>
          <p:cNvSpPr/>
          <p:nvPr/>
        </p:nvSpPr>
        <p:spPr>
          <a:xfrm>
            <a:off x="267258" y="3232539"/>
            <a:ext cx="4059131" cy="1078901"/>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Next time you’re about to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text </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a friend or relative,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pick up the phone </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and have a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conversation</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instead.  </a:t>
            </a:r>
          </a:p>
        </p:txBody>
      </p:sp>
      <p:sp>
        <p:nvSpPr>
          <p:cNvPr id="31" name="Rectangle: Rounded Corners 30">
            <a:extLst>
              <a:ext uri="{FF2B5EF4-FFF2-40B4-BE49-F238E27FC236}">
                <a16:creationId xmlns:a16="http://schemas.microsoft.com/office/drawing/2014/main" id="{5302187B-58EE-4DA3-AF98-3EEA3ACBD95A}"/>
              </a:ext>
            </a:extLst>
          </p:cNvPr>
          <p:cNvSpPr/>
          <p:nvPr/>
        </p:nvSpPr>
        <p:spPr>
          <a:xfrm>
            <a:off x="267258" y="1955237"/>
            <a:ext cx="4059131" cy="1078902"/>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Get a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part-time job </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or do some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volunteering</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These are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good ways </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to talk to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different people</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a:t>
            </a:r>
          </a:p>
        </p:txBody>
      </p:sp>
      <p:sp>
        <p:nvSpPr>
          <p:cNvPr id="33" name="Rectangle: Rounded Corners 32">
            <a:extLst>
              <a:ext uri="{FF2B5EF4-FFF2-40B4-BE49-F238E27FC236}">
                <a16:creationId xmlns:a16="http://schemas.microsoft.com/office/drawing/2014/main" id="{18C9486F-2C9A-421F-99E3-3D16474BD6FF}"/>
              </a:ext>
            </a:extLst>
          </p:cNvPr>
          <p:cNvSpPr/>
          <p:nvPr/>
        </p:nvSpPr>
        <p:spPr>
          <a:xfrm>
            <a:off x="267258" y="998343"/>
            <a:ext cx="8627404" cy="749344"/>
          </a:xfrm>
          <a:prstGeom prst="roundRect">
            <a:avLst/>
          </a:prstGeom>
          <a:solidFill>
            <a:srgbClr val="F4FBFE"/>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Good communication skills </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are the number one skill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employers in Berkshire look for</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Here are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some ideas </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for improving your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communication</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skills.  </a:t>
            </a:r>
          </a:p>
        </p:txBody>
      </p:sp>
      <p:sp>
        <p:nvSpPr>
          <p:cNvPr id="48" name="Rectangle: Rounded Corners 47">
            <a:extLst>
              <a:ext uri="{FF2B5EF4-FFF2-40B4-BE49-F238E27FC236}">
                <a16:creationId xmlns:a16="http://schemas.microsoft.com/office/drawing/2014/main" id="{57754A94-7BF3-4F74-BB03-499FD7A2105E}"/>
              </a:ext>
            </a:extLst>
          </p:cNvPr>
          <p:cNvSpPr/>
          <p:nvPr/>
        </p:nvSpPr>
        <p:spPr>
          <a:xfrm>
            <a:off x="4831293" y="4535329"/>
            <a:ext cx="4059131" cy="1078901"/>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Think about your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body language </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do you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smile and look people in the eye </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when you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meet</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or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speak to </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them?</a:t>
            </a:r>
          </a:p>
        </p:txBody>
      </p:sp>
      <p:sp>
        <p:nvSpPr>
          <p:cNvPr id="49" name="Rectangle: Rounded Corners 48">
            <a:extLst>
              <a:ext uri="{FF2B5EF4-FFF2-40B4-BE49-F238E27FC236}">
                <a16:creationId xmlns:a16="http://schemas.microsoft.com/office/drawing/2014/main" id="{0B631A6E-C156-4504-816E-4E2F27E82044}"/>
              </a:ext>
            </a:extLst>
          </p:cNvPr>
          <p:cNvSpPr/>
          <p:nvPr/>
        </p:nvSpPr>
        <p:spPr>
          <a:xfrm>
            <a:off x="4831293" y="3233396"/>
            <a:ext cx="4059131" cy="1078902"/>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Get into the habit of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checking emails or texts</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before sending to make sure you have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corrected any errors</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a:t>
            </a:r>
          </a:p>
        </p:txBody>
      </p:sp>
      <p:sp>
        <p:nvSpPr>
          <p:cNvPr id="50" name="Rectangle: Rounded Corners 49">
            <a:extLst>
              <a:ext uri="{FF2B5EF4-FFF2-40B4-BE49-F238E27FC236}">
                <a16:creationId xmlns:a16="http://schemas.microsoft.com/office/drawing/2014/main" id="{B60E028F-785C-4E8A-A21E-D21E0BB38780}"/>
              </a:ext>
            </a:extLst>
          </p:cNvPr>
          <p:cNvSpPr/>
          <p:nvPr/>
        </p:nvSpPr>
        <p:spPr>
          <a:xfrm>
            <a:off x="267258" y="5763176"/>
            <a:ext cx="8623166" cy="842457"/>
          </a:xfrm>
          <a:prstGeom prst="roundRect">
            <a:avLst/>
          </a:prstGeom>
          <a:solidFill>
            <a:srgbClr val="EC6599"/>
          </a:solidFill>
          <a:ln w="28575">
            <a:solidFill>
              <a:srgbClr val="FEF1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Class discussion (2-3 mins)</a:t>
            </a:r>
          </a:p>
          <a:p>
            <a:pPr algn="ct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What opportunities are there in your area to develop your communication skills?</a:t>
            </a:r>
          </a:p>
        </p:txBody>
      </p:sp>
      <p:pic>
        <p:nvPicPr>
          <p:cNvPr id="1026" name="Picture 2" descr="Customer Support icon">
            <a:extLst>
              <a:ext uri="{FF2B5EF4-FFF2-40B4-BE49-F238E27FC236}">
                <a16:creationId xmlns:a16="http://schemas.microsoft.com/office/drawing/2014/main" id="{749F4754-37E3-4D20-B19F-C537D973D27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97177" y="2066688"/>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ollaborating In Circle icon">
            <a:extLst>
              <a:ext uri="{FF2B5EF4-FFF2-40B4-BE49-F238E27FC236}">
                <a16:creationId xmlns:a16="http://schemas.microsoft.com/office/drawing/2014/main" id="{77D8D355-4FF8-4810-B6F7-2F035BFC3BC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82365" y="2034632"/>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oworking icon">
            <a:extLst>
              <a:ext uri="{FF2B5EF4-FFF2-40B4-BE49-F238E27FC236}">
                <a16:creationId xmlns:a16="http://schemas.microsoft.com/office/drawing/2014/main" id="{578EE324-EFE8-4BF8-8EFE-3B747C2F8DC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867553" y="2066688"/>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Smiling Mouth icon">
            <a:extLst>
              <a:ext uri="{FF2B5EF4-FFF2-40B4-BE49-F238E27FC236}">
                <a16:creationId xmlns:a16="http://schemas.microsoft.com/office/drawing/2014/main" id="{26157D57-8369-4981-A676-50FC5DC8AB7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7464" y="4614803"/>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Eyes Cartoon icon">
            <a:extLst>
              <a:ext uri="{FF2B5EF4-FFF2-40B4-BE49-F238E27FC236}">
                <a16:creationId xmlns:a16="http://schemas.microsoft.com/office/drawing/2014/main" id="{2B311704-70A0-4872-B412-D82D1CF0534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839623" y="4633650"/>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Chat icon">
            <a:extLst>
              <a:ext uri="{FF2B5EF4-FFF2-40B4-BE49-F238E27FC236}">
                <a16:creationId xmlns:a16="http://schemas.microsoft.com/office/drawing/2014/main" id="{9E879269-B526-46D8-97C1-E226FE2F8C37}"/>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11989" y="4666055"/>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19" name="Pentagon 20">
            <a:extLst>
              <a:ext uri="{FF2B5EF4-FFF2-40B4-BE49-F238E27FC236}">
                <a16:creationId xmlns:a16="http://schemas.microsoft.com/office/drawing/2014/main" id="{569CA2E7-7BEC-4851-BE62-B624CC27B754}"/>
              </a:ext>
            </a:extLst>
          </p:cNvPr>
          <p:cNvSpPr/>
          <p:nvPr/>
        </p:nvSpPr>
        <p:spPr>
          <a:xfrm>
            <a:off x="-4922"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5</a:t>
            </a:r>
          </a:p>
        </p:txBody>
      </p:sp>
      <p:pic>
        <p:nvPicPr>
          <p:cNvPr id="20" name="Picture 19" descr="Berkshire Opportunities logo">
            <a:extLst>
              <a:ext uri="{FF2B5EF4-FFF2-40B4-BE49-F238E27FC236}">
                <a16:creationId xmlns:a16="http://schemas.microsoft.com/office/drawing/2014/main" id="{DB74A89E-FE69-46C1-BFB5-B487ACDF981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
        <p:nvSpPr>
          <p:cNvPr id="21" name="Shape 114">
            <a:extLst>
              <a:ext uri="{FF2B5EF4-FFF2-40B4-BE49-F238E27FC236}">
                <a16:creationId xmlns:a16="http://schemas.microsoft.com/office/drawing/2014/main" id="{5F746AA5-308B-428D-93DD-68598ED5D0D4}"/>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Look who’s talking</a:t>
            </a:r>
          </a:p>
        </p:txBody>
      </p:sp>
    </p:spTree>
    <p:extLst>
      <p:ext uri="{BB962C8B-B14F-4D97-AF65-F5344CB8AC3E}">
        <p14:creationId xmlns:p14="http://schemas.microsoft.com/office/powerpoint/2010/main" val="738861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500"/>
                                        <p:tgtEl>
                                          <p:spTgt spid="4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fade">
                                      <p:cBhvr>
                                        <p:cTn id="2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1" grpId="0" animBg="1"/>
      <p:bldP spid="48" grpId="0" animBg="1"/>
      <p:bldP spid="49" grpId="0" animBg="1"/>
      <p:bldP spid="50" grpId="0"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3247</TotalTime>
  <Words>3280</Words>
  <Application>Microsoft Office PowerPoint</Application>
  <PresentationFormat>On-screen Show (4:3)</PresentationFormat>
  <Paragraphs>421</Paragraphs>
  <Slides>20</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Jude Hadfield</dc:creator>
  <cp:lastModifiedBy>Lara</cp:lastModifiedBy>
  <cp:revision>180</cp:revision>
  <cp:lastPrinted>2021-06-09T08:12:10Z</cp:lastPrinted>
  <dcterms:created xsi:type="dcterms:W3CDTF">2021-02-15T13:09:11Z</dcterms:created>
  <dcterms:modified xsi:type="dcterms:W3CDTF">2021-06-28T15:21:49Z</dcterms:modified>
</cp:coreProperties>
</file>