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84" r:id="rId2"/>
    <p:sldId id="293" r:id="rId3"/>
    <p:sldId id="294" r:id="rId4"/>
    <p:sldId id="328" r:id="rId5"/>
    <p:sldId id="329" r:id="rId6"/>
    <p:sldId id="332" r:id="rId7"/>
    <p:sldId id="318" r:id="rId8"/>
    <p:sldId id="276" r:id="rId9"/>
    <p:sldId id="330" r:id="rId10"/>
    <p:sldId id="299" r:id="rId11"/>
    <p:sldId id="298" r:id="rId12"/>
    <p:sldId id="306" r:id="rId13"/>
    <p:sldId id="282" r:id="rId14"/>
    <p:sldId id="316" r:id="rId15"/>
    <p:sldId id="309" r:id="rId16"/>
    <p:sldId id="312" r:id="rId17"/>
    <p:sldId id="313" r:id="rId18"/>
    <p:sldId id="324" r:id="rId19"/>
    <p:sldId id="325" r:id="rId20"/>
    <p:sldId id="326" r:id="rId21"/>
    <p:sldId id="331" r:id="rId22"/>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D9EF"/>
    <a:srgbClr val="375993"/>
    <a:srgbClr val="000000"/>
    <a:srgbClr val="32B0E6"/>
    <a:srgbClr val="B8E3F6"/>
    <a:srgbClr val="355792"/>
    <a:srgbClr val="EC6599"/>
    <a:srgbClr val="F4FBFE"/>
    <a:srgbClr val="A4C841"/>
    <a:srgbClr val="8E14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29" autoAdjust="0"/>
    <p:restoredTop sz="76851" autoAdjust="0"/>
  </p:normalViewPr>
  <p:slideViewPr>
    <p:cSldViewPr snapToGrid="0">
      <p:cViewPr varScale="1">
        <p:scale>
          <a:sx n="62" d="100"/>
          <a:sy n="62" d="100"/>
        </p:scale>
        <p:origin x="2021"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https://dictionary.cambridge.org/dictionary/english/heritage</a:t>
            </a:r>
          </a:p>
          <a:p>
            <a:pPr marL="241539" indent="-241539">
              <a:buAutoNum type="arabicParenR"/>
            </a:pPr>
            <a:r>
              <a:rPr lang="en-GB" dirty="0"/>
              <a:t>https://dictionary.cambridge.org/dictionary/english/identity</a:t>
            </a:r>
          </a:p>
          <a:p>
            <a:pPr marL="241539" indent="-241539">
              <a:buAutoNum type="arabicParenR"/>
            </a:pPr>
            <a:r>
              <a:rPr lang="en-GB" dirty="0"/>
              <a:t>https://dictionary.cambridge.org/dictionary/english/values</a:t>
            </a:r>
          </a:p>
          <a:p>
            <a:pPr marL="241539" indent="-241539" defTabSz="966155">
              <a:buFontTx/>
              <a:buAutoNum type="arabicParenR"/>
              <a:defRPr/>
            </a:pPr>
            <a:r>
              <a:rPr lang="en-GB" sz="1300" dirty="0">
                <a:ln>
                  <a:solidFill>
                    <a:srgbClr val="00A8A8"/>
                  </a:solidFill>
                </a:ln>
                <a:latin typeface="Century Gothic" panose="020B0502020202020204" pitchFamily="34" charset="0"/>
                <a:ea typeface="Microsoft YaHei UI Light" panose="020B0502040204020203" pitchFamily="34" charset="-122"/>
                <a:cs typeface="Calibri" panose="020F0502020204030204" pitchFamily="34" charset="0"/>
              </a:rPr>
              <a:t>https://www.familysearch.org/blog/en/what-is-heritage/</a:t>
            </a:r>
          </a:p>
          <a:p>
            <a:pPr marL="241539" indent="-241539">
              <a:buAutoNum type="arabicParenR"/>
            </a:pPr>
            <a:endParaRPr lang="en-GB" dirty="0"/>
          </a:p>
          <a:p>
            <a:r>
              <a:rPr lang="en-GB" b="1" dirty="0"/>
              <a:t>Images:</a:t>
            </a:r>
          </a:p>
          <a:p>
            <a:pPr marL="228600" indent="-228600">
              <a:buAutoNum type="arabicParenR"/>
            </a:pPr>
            <a:r>
              <a:rPr lang="en-GB" dirty="0"/>
              <a:t>Icons8</a:t>
            </a:r>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742375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https://dictionary.cambridge.org/dictionary/english/discrimination</a:t>
            </a:r>
          </a:p>
          <a:p>
            <a:pPr marL="241539" indent="-241539">
              <a:buAutoNum type="arabicParenR"/>
            </a:pPr>
            <a:r>
              <a:rPr lang="en-GB" dirty="0"/>
              <a:t>https://www.oxfordshirelep.com/sites/default/files/uploads/Equality%20and%20Diversity%20Statement%20v2%20230519.pdf</a:t>
            </a:r>
          </a:p>
          <a:p>
            <a:pPr marL="241539" indent="-241539">
              <a:buAutoNum type="arabicParenR"/>
            </a:pPr>
            <a:endParaRPr lang="en-GB" dirty="0"/>
          </a:p>
          <a:p>
            <a:r>
              <a:rPr lang="en-GB" b="1" dirty="0"/>
              <a:t>Images: </a:t>
            </a:r>
          </a:p>
          <a:p>
            <a:pPr marL="241539" indent="-241539">
              <a:buAutoNum type="arabicParenR"/>
            </a:pPr>
            <a:r>
              <a:rPr lang="en-GB" b="0" dirty="0"/>
              <a:t>Icons8</a:t>
            </a:r>
          </a:p>
          <a:p>
            <a:pPr marL="241539" indent="-241539">
              <a:buAutoNum type="arabicParenR"/>
            </a:pPr>
            <a:r>
              <a:rPr lang="en-GB" b="0" dirty="0"/>
              <a:t>iStock</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4233746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https://dictionary.cambridge.org/dictionary/english/discrimination</a:t>
            </a:r>
          </a:p>
          <a:p>
            <a:pPr marL="228600" indent="-228600">
              <a:buAutoNum type="arabicParenR"/>
            </a:pPr>
            <a:endParaRPr lang="en-GB" dirty="0"/>
          </a:p>
          <a:p>
            <a:pPr marL="228600" indent="-228600">
              <a:buAutoNum type="arabicParenR"/>
            </a:pPr>
            <a:endParaRPr lang="en-GB" dirty="0"/>
          </a:p>
          <a:p>
            <a:pPr marL="0" indent="0">
              <a:buNone/>
            </a:pPr>
            <a:r>
              <a:rPr lang="en-GB" b="1" dirty="0"/>
              <a:t>Images: </a:t>
            </a:r>
          </a:p>
          <a:p>
            <a:pPr marL="228600" indent="-228600">
              <a:buAutoNum type="arabicParenR"/>
            </a:pPr>
            <a:r>
              <a:rPr lang="en-GB" b="0" dirty="0"/>
              <a:t>Icons8</a:t>
            </a:r>
          </a:p>
          <a:p>
            <a:pPr marL="228600" indent="-228600">
              <a:buAutoNum type="arabicParenR"/>
            </a:pPr>
            <a:r>
              <a:rPr lang="en-GB" b="0" dirty="0"/>
              <a:t>iStock</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1286309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14</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16</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17</a:t>
            </a:fld>
            <a:endParaRPr lang="en-GB"/>
          </a:p>
        </p:txBody>
      </p:sp>
    </p:spTree>
    <p:extLst>
      <p:ext uri="{BB962C8B-B14F-4D97-AF65-F5344CB8AC3E}">
        <p14:creationId xmlns:p14="http://schemas.microsoft.com/office/powerpoint/2010/main" val="11187962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18</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19</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20</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https://www.thecdi.net/New-Career-Development-Framework</a:t>
            </a:r>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21</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https://dictionary.cambridge.org/dictionary/english/sector</a:t>
            </a:r>
          </a:p>
          <a:p>
            <a:pPr marL="255210" indent="-255210">
              <a:buAutoNum type="arabicParenR"/>
            </a:pPr>
            <a:r>
              <a:rPr lang="en-GB" b="0" dirty="0"/>
              <a:t>https://dictionary.cambridge.org/dictionary/english/employability</a:t>
            </a:r>
          </a:p>
          <a:p>
            <a:pPr marL="255210" indent="-255210">
              <a:buAutoNum type="arabicParenR"/>
            </a:pPr>
            <a:r>
              <a:rPr lang="en-GB" dirty="0"/>
              <a:t>https://dictionary.cambridge.org/dictionary/english/career</a:t>
            </a:r>
          </a:p>
          <a:p>
            <a:pPr marL="255210" indent="-255210">
              <a:buAutoNum type="arabicParenR"/>
            </a:pPr>
            <a:r>
              <a:rPr lang="en-GB" dirty="0"/>
              <a:t>https://dictionary.cambridge.org/dictionary/english/prejudice</a:t>
            </a:r>
          </a:p>
          <a:p>
            <a:pPr marL="255210" indent="-255210">
              <a:buAutoNum type="arabicParenR"/>
            </a:pPr>
            <a:r>
              <a:rPr lang="en-GB" dirty="0"/>
              <a:t>https://dictionary.cambridge.org/dictionary/english/stereotype</a:t>
            </a:r>
          </a:p>
          <a:p>
            <a:pPr marL="255210" indent="-255210">
              <a:buAutoNum type="arabicParenR"/>
            </a:pPr>
            <a:r>
              <a:rPr lang="en-GB" dirty="0"/>
              <a:t>https://dictionary.cambridge.org/dictionary/english/discrimination</a:t>
            </a:r>
          </a:p>
          <a:p>
            <a:pPr marL="255210" indent="-255210">
              <a:buAutoNum type="arabicParenR"/>
            </a:pPr>
            <a:endParaRPr lang="en-GB" dirty="0"/>
          </a:p>
          <a:p>
            <a:pPr marL="255210" indent="-255210">
              <a:buAutoNum type="arabicParenR"/>
            </a:pPr>
            <a:endParaRPr lang="en-GB" dirty="0"/>
          </a:p>
          <a:p>
            <a:pPr marL="255210" indent="-255210">
              <a:buAutoNum type="arabicParenR"/>
            </a:pPr>
            <a:endParaRPr lang="en-GB" dirty="0"/>
          </a:p>
          <a:p>
            <a:pPr marL="255210" indent="-255210">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https://www.tvbintelligence.co.uk/people </a:t>
            </a:r>
            <a:r>
              <a:rPr lang="en-GB" b="1" dirty="0"/>
              <a:t> </a:t>
            </a:r>
          </a:p>
          <a:p>
            <a:pPr marL="255210" indent="-255210">
              <a:buAutoNum type="arabicParenR"/>
            </a:pPr>
            <a:r>
              <a:rPr lang="en-GB" b="0" dirty="0"/>
              <a:t>http://www.thamesvalleyberkshire.co.uk/schools</a:t>
            </a:r>
          </a:p>
          <a:p>
            <a:pPr marL="255210" indent="-255210">
              <a:buAutoNum type="arabicParenR"/>
            </a:pPr>
            <a:endParaRPr lang="en-GB" b="1" dirty="0"/>
          </a:p>
          <a:p>
            <a:pPr marL="255210" indent="-255210">
              <a:buAutoNum type="arabicParenR"/>
            </a:pPr>
            <a:endParaRPr lang="en-GB" b="1" dirty="0"/>
          </a:p>
          <a:p>
            <a:pPr marL="255210" indent="-255210">
              <a:buAutoNum type="arabicParen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45861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Teacher’s Note: </a:t>
            </a:r>
            <a:r>
              <a:rPr lang="en-GB" dirty="0"/>
              <a:t>Click on the pink images to link to explore the sectors on a recruitment drive. </a:t>
            </a:r>
          </a:p>
          <a:p>
            <a:endParaRPr lang="en-GB" b="1" dirty="0"/>
          </a:p>
          <a:p>
            <a:r>
              <a:rPr lang="en-GB" b="1" dirty="0"/>
              <a:t>References:</a:t>
            </a:r>
          </a:p>
          <a:p>
            <a:pPr marL="255210" indent="-255210">
              <a:buAutoNum type="arabicParenR"/>
            </a:pPr>
            <a:r>
              <a:rPr lang="en-GB" dirty="0"/>
              <a:t>https://www.berkshireopportunities.co.uk/advice/explore-job-sectors/job-sectors/sectors-recruiting-now/priority-sectors/digital-technology/</a:t>
            </a:r>
          </a:p>
          <a:p>
            <a:pPr marL="255210" indent="-255210">
              <a:buAutoNum type="arabicParenR"/>
            </a:pPr>
            <a:r>
              <a:rPr lang="en-GB" dirty="0"/>
              <a:t>https://www.berkshireopportunities.co.uk/advice/explore-job-sectors/job-sectors/sectors-recruiting-now/priority-sectors/health-and-care/</a:t>
            </a:r>
          </a:p>
          <a:p>
            <a:pPr marL="255210" indent="-255210">
              <a:buAutoNum type="arabicParenR"/>
            </a:pPr>
            <a:r>
              <a:rPr lang="en-GB" dirty="0"/>
              <a:t>https://www.berkshireopportunities.co.uk/advice/explore-job-sectors/job-sectors/sectors-recruiting-now/priority-sectors/life-sciences/</a:t>
            </a:r>
          </a:p>
          <a:p>
            <a:pPr marL="255210" indent="-255210">
              <a:buAutoNum type="arabicParenR"/>
            </a:pPr>
            <a:r>
              <a:rPr lang="en-GB" dirty="0"/>
              <a:t>https://www.berkshireopportunities.co.uk/advice/explore-job-sectors/job-sectors/sectors-recruiting-now/priority-sectors/business-and-finance/</a:t>
            </a:r>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2489123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https://assets.publishing.service.gov.uk/</a:t>
            </a:r>
          </a:p>
          <a:p>
            <a:pPr marL="228600" indent="-228600">
              <a:buAutoNum type="arabicParenR"/>
            </a:pPr>
            <a:endParaRPr lang="en-GB" dirty="0"/>
          </a:p>
          <a:p>
            <a:pPr marL="0" indent="0">
              <a:buNone/>
            </a:pPr>
            <a:r>
              <a:rPr lang="en-GB" b="1" dirty="0"/>
              <a:t>Images: </a:t>
            </a:r>
          </a:p>
          <a:p>
            <a:pPr marL="228600" indent="-228600">
              <a:buAutoNum type="arabicParenR"/>
            </a:pPr>
            <a:r>
              <a:rPr lang="en-GB" b="0" dirty="0"/>
              <a:t>Icons8</a:t>
            </a:r>
          </a:p>
          <a:p>
            <a:pPr marL="228600" indent="-228600">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2447281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Starting out – The Berkshire Careers Guide</a:t>
            </a:r>
          </a:p>
          <a:p>
            <a:pPr marL="228600" indent="-228600">
              <a:buAutoNum type="arabicParenR"/>
            </a:pPr>
            <a:endParaRPr lang="en-GB" dirty="0"/>
          </a:p>
          <a:p>
            <a:pPr marL="0" indent="0">
              <a:buNone/>
            </a:pPr>
            <a:r>
              <a:rPr lang="en-GB" b="1" dirty="0"/>
              <a:t>Images:</a:t>
            </a:r>
          </a:p>
          <a:p>
            <a:pPr marL="228600" indent="-228600">
              <a:buAutoNum type="arabicParenR"/>
            </a:pPr>
            <a:r>
              <a:rPr lang="en-GB" dirty="0"/>
              <a:t>Starting out – The Berkshire Careers Guide </a:t>
            </a:r>
          </a:p>
          <a:p>
            <a:pPr marL="228600" indent="-228600">
              <a:buAutoNum type="arabicParenR"/>
            </a:pPr>
            <a:r>
              <a:rPr lang="en-GB"/>
              <a:t>Icons8</a:t>
            </a:r>
          </a:p>
          <a:p>
            <a:endParaRPr lang="en-GB"/>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2692569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https://dictionary.cambridge.org/dictionary/english/stereotyping</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8</a:t>
            </a:fld>
            <a:endParaRPr lang="en-GB"/>
          </a:p>
        </p:txBody>
      </p:sp>
    </p:spTree>
    <p:extLst>
      <p:ext uri="{BB962C8B-B14F-4D97-AF65-F5344CB8AC3E}">
        <p14:creationId xmlns:p14="http://schemas.microsoft.com/office/powerpoint/2010/main" val="3503720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YouTube Video Link: </a:t>
            </a:r>
            <a:r>
              <a:rPr lang="en-GB" b="0" dirty="0"/>
              <a:t>https://www.youtube.com/watch?v=9xCn-Kwy97U&amp;feature=emb_logo</a:t>
            </a:r>
          </a:p>
          <a:p>
            <a:r>
              <a:rPr lang="en-GB" b="1" dirty="0" err="1"/>
              <a:t>SafeShare</a:t>
            </a:r>
            <a:r>
              <a:rPr lang="en-GB" b="1" dirty="0"/>
              <a:t> Video Link: </a:t>
            </a:r>
            <a:r>
              <a:rPr lang="en-GB" b="0" dirty="0"/>
              <a:t>https://safeshare.tv/x/9xCn-Kwy97U</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 WOW Show Link: </a:t>
            </a:r>
            <a:r>
              <a:rPr lang="en-GB" b="0" dirty="0"/>
              <a:t>https://www.thewowshow.org/mythbusters/</a:t>
            </a:r>
          </a:p>
          <a:p>
            <a:endParaRPr lang="en-GB" b="0" dirty="0"/>
          </a:p>
          <a:p>
            <a:pPr marL="0" indent="0">
              <a:buNone/>
            </a:pPr>
            <a:r>
              <a:rPr lang="en-GB" b="1" dirty="0"/>
              <a:t>Images: </a:t>
            </a:r>
          </a:p>
          <a:p>
            <a:pPr marL="0" indent="0">
              <a:buNone/>
            </a:pPr>
            <a:r>
              <a:rPr lang="en-GB" b="0" dirty="0"/>
              <a:t>1) Via video </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325417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 Id="rId9" Type="http://schemas.openxmlformats.org/officeDocument/2006/relationships/image" Target="../media/image61.png"/></Relationships>
</file>

<file path=ppt/slides/_rels/slide11.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2.png"/><Relationship Id="rId7" Type="http://schemas.openxmlformats.org/officeDocument/2006/relationships/image" Target="../media/image65.sv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4.png"/><Relationship Id="rId5" Type="http://schemas.openxmlformats.org/officeDocument/2006/relationships/image" Target="../media/image63.svg"/><Relationship Id="rId4" Type="http://schemas.openxmlformats.org/officeDocument/2006/relationships/image" Target="../media/image62.png"/><Relationship Id="rId9" Type="http://schemas.openxmlformats.org/officeDocument/2006/relationships/image" Target="../media/image67.png"/></Relationships>
</file>

<file path=ppt/slides/_rels/slide12.xml.rels><?xml version="1.0" encoding="UTF-8" standalone="yes"?>
<Relationships xmlns="http://schemas.openxmlformats.org/package/2006/relationships"><Relationship Id="rId8" Type="http://schemas.openxmlformats.org/officeDocument/2006/relationships/image" Target="../media/image69.svg"/><Relationship Id="rId13" Type="http://schemas.openxmlformats.org/officeDocument/2006/relationships/image" Target="../media/image73.png"/><Relationship Id="rId3" Type="http://schemas.openxmlformats.org/officeDocument/2006/relationships/image" Target="../media/image62.png"/><Relationship Id="rId7" Type="http://schemas.openxmlformats.org/officeDocument/2006/relationships/image" Target="../media/image68.png"/><Relationship Id="rId12" Type="http://schemas.openxmlformats.org/officeDocument/2006/relationships/image" Target="../media/image72.png"/><Relationship Id="rId17" Type="http://schemas.openxmlformats.org/officeDocument/2006/relationships/image" Target="../media/image2.png"/><Relationship Id="rId2" Type="http://schemas.openxmlformats.org/officeDocument/2006/relationships/notesSlide" Target="../notesSlides/notesSlide12.xml"/><Relationship Id="rId16" Type="http://schemas.openxmlformats.org/officeDocument/2006/relationships/image" Target="../media/image76.png"/><Relationship Id="rId1" Type="http://schemas.openxmlformats.org/officeDocument/2006/relationships/slideLayout" Target="../slideLayouts/slideLayout1.xml"/><Relationship Id="rId6" Type="http://schemas.openxmlformats.org/officeDocument/2006/relationships/image" Target="../media/image65.svg"/><Relationship Id="rId11" Type="http://schemas.openxmlformats.org/officeDocument/2006/relationships/image" Target="../media/image61.png"/><Relationship Id="rId5" Type="http://schemas.openxmlformats.org/officeDocument/2006/relationships/image" Target="../media/image64.png"/><Relationship Id="rId15" Type="http://schemas.openxmlformats.org/officeDocument/2006/relationships/image" Target="../media/image75.png"/><Relationship Id="rId10" Type="http://schemas.openxmlformats.org/officeDocument/2006/relationships/image" Target="../media/image71.svg"/><Relationship Id="rId4" Type="http://schemas.openxmlformats.org/officeDocument/2006/relationships/image" Target="../media/image63.svg"/><Relationship Id="rId9" Type="http://schemas.openxmlformats.org/officeDocument/2006/relationships/image" Target="../media/image70.png"/><Relationship Id="rId14" Type="http://schemas.openxmlformats.org/officeDocument/2006/relationships/image" Target="../media/image74.jpeg"/></Relationships>
</file>

<file path=ppt/slides/_rels/slide13.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7.png"/><Relationship Id="rId7" Type="http://schemas.openxmlformats.org/officeDocument/2006/relationships/hyperlink" Target="https://www.berkshireopportunities.co.uk/"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0.svg"/><Relationship Id="rId11" Type="http://schemas.openxmlformats.org/officeDocument/2006/relationships/image" Target="../media/image32.png"/><Relationship Id="rId5" Type="http://schemas.openxmlformats.org/officeDocument/2006/relationships/image" Target="../media/image79.png"/><Relationship Id="rId10" Type="http://schemas.openxmlformats.org/officeDocument/2006/relationships/image" Target="../media/image2.png"/><Relationship Id="rId4" Type="http://schemas.openxmlformats.org/officeDocument/2006/relationships/image" Target="../media/image78.svg"/><Relationship Id="rId9" Type="http://schemas.openxmlformats.org/officeDocument/2006/relationships/image" Target="../media/image82.pn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7.png"/><Relationship Id="rId7" Type="http://schemas.openxmlformats.org/officeDocument/2006/relationships/hyperlink" Target="https://www.berkshireopportunities.co.uk/"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80.svg"/><Relationship Id="rId5" Type="http://schemas.openxmlformats.org/officeDocument/2006/relationships/image" Target="../media/image79.png"/><Relationship Id="rId10" Type="http://schemas.openxmlformats.org/officeDocument/2006/relationships/image" Target="../media/image83.png"/><Relationship Id="rId4" Type="http://schemas.openxmlformats.org/officeDocument/2006/relationships/image" Target="../media/image78.svg"/><Relationship Id="rId9" Type="http://schemas.openxmlformats.org/officeDocument/2006/relationships/hyperlink" Target="http://www.thamesvalleyberkshire.co.uk/getfile/Starting%20Out%20-%20The%20Berkshire%20Careers%20Guide.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8.svg"/><Relationship Id="rId2" Type="http://schemas.openxmlformats.org/officeDocument/2006/relationships/image" Target="../media/image77.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80.svg"/><Relationship Id="rId4" Type="http://schemas.openxmlformats.org/officeDocument/2006/relationships/image" Target="../media/image79.png"/></Relationships>
</file>

<file path=ppt/slides/_rels/slide16.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hyperlink" Target="https://www.jacobs.com/" TargetMode="External"/><Relationship Id="rId18" Type="http://schemas.openxmlformats.org/officeDocument/2006/relationships/image" Target="../media/image89.png"/><Relationship Id="rId26" Type="http://schemas.openxmlformats.org/officeDocument/2006/relationships/image" Target="../media/image93.png"/><Relationship Id="rId3" Type="http://schemas.openxmlformats.org/officeDocument/2006/relationships/image" Target="../media/image77.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86.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15.xml"/><Relationship Id="rId16" Type="http://schemas.openxmlformats.org/officeDocument/2006/relationships/image" Target="../media/image88.png"/><Relationship Id="rId20" Type="http://schemas.openxmlformats.org/officeDocument/2006/relationships/image" Target="../media/image90.png"/><Relationship Id="rId1" Type="http://schemas.openxmlformats.org/officeDocument/2006/relationships/slideLayout" Target="../slideLayouts/slideLayout1.xml"/><Relationship Id="rId6" Type="http://schemas.openxmlformats.org/officeDocument/2006/relationships/image" Target="../media/image80.svg"/><Relationship Id="rId11" Type="http://schemas.openxmlformats.org/officeDocument/2006/relationships/hyperlink" Target="https://www.balfourbeatty.com/" TargetMode="External"/><Relationship Id="rId24" Type="http://schemas.openxmlformats.org/officeDocument/2006/relationships/image" Target="../media/image92.png"/><Relationship Id="rId5" Type="http://schemas.openxmlformats.org/officeDocument/2006/relationships/image" Target="../media/image79.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85.png"/><Relationship Id="rId19" Type="http://schemas.openxmlformats.org/officeDocument/2006/relationships/hyperlink" Target="https://www.persimmonhomes.com/" TargetMode="External"/><Relationship Id="rId4" Type="http://schemas.openxmlformats.org/officeDocument/2006/relationships/image" Target="../media/image78.svg"/><Relationship Id="rId9" Type="http://schemas.openxmlformats.org/officeDocument/2006/relationships/hyperlink" Target="https://www.costain.com/" TargetMode="External"/><Relationship Id="rId14" Type="http://schemas.openxmlformats.org/officeDocument/2006/relationships/image" Target="../media/image87.png"/><Relationship Id="rId22" Type="http://schemas.openxmlformats.org/officeDocument/2006/relationships/image" Target="../media/image91.png"/><Relationship Id="rId27"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hyperlink" Target="https://careers.microsoft.com/professionals/us/en/l-reading" TargetMode="External"/><Relationship Id="rId18" Type="http://schemas.openxmlformats.org/officeDocument/2006/relationships/image" Target="../media/image99.png"/><Relationship Id="rId26" Type="http://schemas.openxmlformats.org/officeDocument/2006/relationships/image" Target="../media/image103.png"/><Relationship Id="rId3" Type="http://schemas.openxmlformats.org/officeDocument/2006/relationships/image" Target="../media/image77.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96.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16.xml"/><Relationship Id="rId16" Type="http://schemas.openxmlformats.org/officeDocument/2006/relationships/image" Target="../media/image98.png"/><Relationship Id="rId20" Type="http://schemas.openxmlformats.org/officeDocument/2006/relationships/image" Target="../media/image100.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80.svg"/><Relationship Id="rId11" Type="http://schemas.openxmlformats.org/officeDocument/2006/relationships/hyperlink" Target="https://userreplay.com/" TargetMode="External"/><Relationship Id="rId24" Type="http://schemas.openxmlformats.org/officeDocument/2006/relationships/image" Target="../media/image102.png"/><Relationship Id="rId5" Type="http://schemas.openxmlformats.org/officeDocument/2006/relationships/image" Target="../media/image79.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104.png"/><Relationship Id="rId10" Type="http://schemas.openxmlformats.org/officeDocument/2006/relationships/image" Target="../media/image95.png"/><Relationship Id="rId19" Type="http://schemas.openxmlformats.org/officeDocument/2006/relationships/hyperlink" Target="https://www.oneadvanced.com/" TargetMode="External"/><Relationship Id="rId4" Type="http://schemas.openxmlformats.org/officeDocument/2006/relationships/image" Target="../media/image78.svg"/><Relationship Id="rId9" Type="http://schemas.openxmlformats.org/officeDocument/2006/relationships/hyperlink" Target="https://www.vodafone.co.uk/" TargetMode="External"/><Relationship Id="rId14" Type="http://schemas.openxmlformats.org/officeDocument/2006/relationships/image" Target="../media/image97.png"/><Relationship Id="rId22" Type="http://schemas.openxmlformats.org/officeDocument/2006/relationships/image" Target="../media/image101.png"/><Relationship Id="rId27" Type="http://schemas.openxmlformats.org/officeDocument/2006/relationships/hyperlink" Target="https://www.o2.co.uk/"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05.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77.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107.png"/><Relationship Id="rId17" Type="http://schemas.openxmlformats.org/officeDocument/2006/relationships/image" Target="../media/image110.png"/><Relationship Id="rId25" Type="http://schemas.openxmlformats.org/officeDocument/2006/relationships/image" Target="../media/image2.png"/><Relationship Id="rId2" Type="http://schemas.openxmlformats.org/officeDocument/2006/relationships/notesSlide" Target="../notesSlides/notesSlide17.xml"/><Relationship Id="rId16" Type="http://schemas.openxmlformats.org/officeDocument/2006/relationships/hyperlink" Target="https://www.windsor-forest.ac.uk/" TargetMode="External"/><Relationship Id="rId20" Type="http://schemas.openxmlformats.org/officeDocument/2006/relationships/image" Target="../media/image112.png"/><Relationship Id="rId1" Type="http://schemas.openxmlformats.org/officeDocument/2006/relationships/slideLayout" Target="../slideLayouts/slideLayout1.xml"/><Relationship Id="rId6" Type="http://schemas.openxmlformats.org/officeDocument/2006/relationships/image" Target="../media/image80.svg"/><Relationship Id="rId11" Type="http://schemas.openxmlformats.org/officeDocument/2006/relationships/hyperlink" Target="https://newbury-college.ac.uk/" TargetMode="External"/><Relationship Id="rId24" Type="http://schemas.openxmlformats.org/officeDocument/2006/relationships/image" Target="../media/image114.png"/><Relationship Id="rId5" Type="http://schemas.openxmlformats.org/officeDocument/2006/relationships/image" Target="../media/image79.png"/><Relationship Id="rId15" Type="http://schemas.openxmlformats.org/officeDocument/2006/relationships/image" Target="../media/image109.png"/><Relationship Id="rId23" Type="http://schemas.openxmlformats.org/officeDocument/2006/relationships/hyperlink" Target="https://ranelagh.bonitas.org.uk/" TargetMode="External"/><Relationship Id="rId10" Type="http://schemas.openxmlformats.org/officeDocument/2006/relationships/image" Target="../media/image106.png"/><Relationship Id="rId19" Type="http://schemas.openxmlformats.org/officeDocument/2006/relationships/image" Target="../media/image111.png"/><Relationship Id="rId4" Type="http://schemas.openxmlformats.org/officeDocument/2006/relationships/image" Target="../media/image78.svg"/><Relationship Id="rId9" Type="http://schemas.openxmlformats.org/officeDocument/2006/relationships/hyperlink" Target="https://bracknell.activatelearning.ac.uk/" TargetMode="External"/><Relationship Id="rId14" Type="http://schemas.openxmlformats.org/officeDocument/2006/relationships/image" Target="../media/image108.png"/><Relationship Id="rId22" Type="http://schemas.openxmlformats.org/officeDocument/2006/relationships/image" Target="../media/image113.png"/></Relationships>
</file>

<file path=ppt/slides/_rels/slide19.xml.rels><?xml version="1.0" encoding="UTF-8" standalone="yes"?>
<Relationships xmlns="http://schemas.openxmlformats.org/package/2006/relationships"><Relationship Id="rId8" Type="http://schemas.openxmlformats.org/officeDocument/2006/relationships/image" Target="../media/image115.png"/><Relationship Id="rId13" Type="http://schemas.openxmlformats.org/officeDocument/2006/relationships/hyperlink" Target="https://www.gsk.com/en-gb/home/" TargetMode="External"/><Relationship Id="rId18" Type="http://schemas.openxmlformats.org/officeDocument/2006/relationships/image" Target="../media/image120.png"/><Relationship Id="rId26" Type="http://schemas.openxmlformats.org/officeDocument/2006/relationships/image" Target="../media/image124.png"/><Relationship Id="rId3" Type="http://schemas.openxmlformats.org/officeDocument/2006/relationships/image" Target="../media/image77.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117.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8.xml"/><Relationship Id="rId16" Type="http://schemas.openxmlformats.org/officeDocument/2006/relationships/image" Target="../media/image119.png"/><Relationship Id="rId20" Type="http://schemas.openxmlformats.org/officeDocument/2006/relationships/image" Target="../media/image121.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80.svg"/><Relationship Id="rId11" Type="http://schemas.openxmlformats.org/officeDocument/2006/relationships/hyperlink" Target="https://www.morganadvancedmaterials.com/" TargetMode="External"/><Relationship Id="rId24" Type="http://schemas.openxmlformats.org/officeDocument/2006/relationships/image" Target="../media/image123.png"/><Relationship Id="rId5" Type="http://schemas.openxmlformats.org/officeDocument/2006/relationships/image" Target="../media/image79.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125.png"/><Relationship Id="rId10" Type="http://schemas.openxmlformats.org/officeDocument/2006/relationships/image" Target="../media/image116.png"/><Relationship Id="rId19" Type="http://schemas.openxmlformats.org/officeDocument/2006/relationships/hyperlink" Target="https://www.ucb.com/" TargetMode="External"/><Relationship Id="rId4" Type="http://schemas.openxmlformats.org/officeDocument/2006/relationships/image" Target="../media/image78.svg"/><Relationship Id="rId9" Type="http://schemas.openxmlformats.org/officeDocument/2006/relationships/hyperlink" Target="https://www.stryker.com/" TargetMode="External"/><Relationship Id="rId14" Type="http://schemas.openxmlformats.org/officeDocument/2006/relationships/image" Target="../media/image118.png"/><Relationship Id="rId22" Type="http://schemas.openxmlformats.org/officeDocument/2006/relationships/image" Target="../media/image122.png"/><Relationship Id="rId27" Type="http://schemas.openxmlformats.org/officeDocument/2006/relationships/hyperlink" Target="https://www.stantec.com/uk"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126.png"/><Relationship Id="rId13" Type="http://schemas.openxmlformats.org/officeDocument/2006/relationships/hyperlink" Target="https://www.newcrosshealthcare.com/" TargetMode="External"/><Relationship Id="rId18" Type="http://schemas.openxmlformats.org/officeDocument/2006/relationships/image" Target="../media/image131.png"/><Relationship Id="rId3" Type="http://schemas.openxmlformats.org/officeDocument/2006/relationships/image" Target="../media/image77.png"/><Relationship Id="rId7" Type="http://schemas.openxmlformats.org/officeDocument/2006/relationships/hyperlink" Target="https://www.heathcareers.nhs.uk/" TargetMode="External"/><Relationship Id="rId12" Type="http://schemas.openxmlformats.org/officeDocument/2006/relationships/image" Target="../media/image128.png"/><Relationship Id="rId17" Type="http://schemas.openxmlformats.org/officeDocument/2006/relationships/hyperlink" Target="https://www.slough.gov.uk/" TargetMode="External"/><Relationship Id="rId2" Type="http://schemas.openxmlformats.org/officeDocument/2006/relationships/notesSlide" Target="../notesSlides/notesSlide19.xml"/><Relationship Id="rId16" Type="http://schemas.openxmlformats.org/officeDocument/2006/relationships/image" Target="../media/image130.png"/><Relationship Id="rId20" Type="http://schemas.openxmlformats.org/officeDocument/2006/relationships/image" Target="../media/image132.png"/><Relationship Id="rId1" Type="http://schemas.openxmlformats.org/officeDocument/2006/relationships/slideLayout" Target="../slideLayouts/slideLayout1.xml"/><Relationship Id="rId6" Type="http://schemas.openxmlformats.org/officeDocument/2006/relationships/image" Target="../media/image80.svg"/><Relationship Id="rId11" Type="http://schemas.openxmlformats.org/officeDocument/2006/relationships/hyperlink" Target="https://www.bmihealthcare.co.uk/" TargetMode="External"/><Relationship Id="rId5" Type="http://schemas.openxmlformats.org/officeDocument/2006/relationships/image" Target="../media/image79.png"/><Relationship Id="rId15" Type="http://schemas.openxmlformats.org/officeDocument/2006/relationships/hyperlink" Target="https://www.sunrise-care.co.uk/" TargetMode="External"/><Relationship Id="rId10" Type="http://schemas.openxmlformats.org/officeDocument/2006/relationships/image" Target="../media/image127.png"/><Relationship Id="rId19" Type="http://schemas.openxmlformats.org/officeDocument/2006/relationships/image" Target="../media/image2.png"/><Relationship Id="rId4" Type="http://schemas.openxmlformats.org/officeDocument/2006/relationships/image" Target="../media/image78.svg"/><Relationship Id="rId9" Type="http://schemas.openxmlformats.org/officeDocument/2006/relationships/hyperlink" Target="https://www.voyagecare.com/" TargetMode="External"/><Relationship Id="rId14" Type="http://schemas.openxmlformats.org/officeDocument/2006/relationships/image" Target="../media/image129.png"/></Relationships>
</file>

<file path=ppt/slides/_rels/slide21.xml.rels><?xml version="1.0" encoding="UTF-8" standalone="yes"?>
<Relationships xmlns="http://schemas.openxmlformats.org/package/2006/relationships"><Relationship Id="rId8" Type="http://schemas.openxmlformats.org/officeDocument/2006/relationships/image" Target="../media/image133.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77.png"/><Relationship Id="rId21" Type="http://schemas.openxmlformats.org/officeDocument/2006/relationships/image" Target="../media/image140.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135.png"/><Relationship Id="rId17" Type="http://schemas.openxmlformats.org/officeDocument/2006/relationships/image" Target="../media/image138.png"/><Relationship Id="rId25" Type="http://schemas.openxmlformats.org/officeDocument/2006/relationships/image" Target="../media/image142.png"/><Relationship Id="rId33" Type="http://schemas.openxmlformats.org/officeDocument/2006/relationships/image" Target="../media/image146.png"/><Relationship Id="rId2" Type="http://schemas.openxmlformats.org/officeDocument/2006/relationships/notesSlide" Target="../notesSlides/notesSlide20.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144.png"/><Relationship Id="rId1" Type="http://schemas.openxmlformats.org/officeDocument/2006/relationships/slideLayout" Target="../slideLayouts/slideLayout1.xml"/><Relationship Id="rId6" Type="http://schemas.openxmlformats.org/officeDocument/2006/relationships/image" Target="../media/image80.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79.png"/><Relationship Id="rId15" Type="http://schemas.openxmlformats.org/officeDocument/2006/relationships/image" Target="../media/image137.png"/><Relationship Id="rId23" Type="http://schemas.openxmlformats.org/officeDocument/2006/relationships/image" Target="../media/image141.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134.png"/><Relationship Id="rId19" Type="http://schemas.openxmlformats.org/officeDocument/2006/relationships/image" Target="../media/image139.png"/><Relationship Id="rId31" Type="http://schemas.openxmlformats.org/officeDocument/2006/relationships/image" Target="../media/image145.png"/><Relationship Id="rId4" Type="http://schemas.openxmlformats.org/officeDocument/2006/relationships/image" Target="../media/image78.svg"/><Relationship Id="rId9" Type="http://schemas.openxmlformats.org/officeDocument/2006/relationships/hyperlink" Target="https://www.dhl.com/en/express.html" TargetMode="External"/><Relationship Id="rId14" Type="http://schemas.openxmlformats.org/officeDocument/2006/relationships/image" Target="../media/image136.png"/><Relationship Id="rId22" Type="http://schemas.openxmlformats.org/officeDocument/2006/relationships/hyperlink" Target="https://home.kuehne-nagel.com/" TargetMode="External"/><Relationship Id="rId27" Type="http://schemas.openxmlformats.org/officeDocument/2006/relationships/image" Target="../media/image143.png"/><Relationship Id="rId30" Type="http://schemas.openxmlformats.org/officeDocument/2006/relationships/hyperlink" Target="https://www.brake.co.uk/" TargetMode="External"/><Relationship Id="rId35" Type="http://schemas.openxmlformats.org/officeDocument/2006/relationships/image" Target="../media/image14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2.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hyperlink" Target="https://www.berkshireopportunities.co.uk/advice/explore-job-sectors/job-sectors/sectors-recruiting-now/priority-sectors/life-sciences/" TargetMode="External"/><Relationship Id="rId3" Type="http://schemas.openxmlformats.org/officeDocument/2006/relationships/image" Target="../media/image19.png"/><Relationship Id="rId7" Type="http://schemas.openxmlformats.org/officeDocument/2006/relationships/hyperlink" Target="https://www.berkshireopportunities.co.uk/advice/explore-job-sectors/job-sectors/sectors-recruiting-now/priority-sectors/health-and-care/" TargetMode="External"/><Relationship Id="rId12"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2.svg"/><Relationship Id="rId11" Type="http://schemas.openxmlformats.org/officeDocument/2006/relationships/hyperlink" Target="https://www.berkshireopportunities.co.uk/advice/explore-job-sectors/job-sectors/sectors-recruiting-now/priority-sectors/business-and-finance/" TargetMode="External"/><Relationship Id="rId5" Type="http://schemas.openxmlformats.org/officeDocument/2006/relationships/image" Target="../media/image21.png"/><Relationship Id="rId15" Type="http://schemas.openxmlformats.org/officeDocument/2006/relationships/image" Target="../media/image2.png"/><Relationship Id="rId10" Type="http://schemas.openxmlformats.org/officeDocument/2006/relationships/image" Target="../media/image24.png"/><Relationship Id="rId4" Type="http://schemas.openxmlformats.org/officeDocument/2006/relationships/image" Target="../media/image20.svg"/><Relationship Id="rId9" Type="http://schemas.openxmlformats.org/officeDocument/2006/relationships/hyperlink" Target="https://www.berkshireopportunities.co.uk/advice/explore-job-sectors/job-sectors/sectors-recruiting-now/priority-sectors/digital-technology/" TargetMode="External"/><Relationship Id="rId14"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2.png"/><Relationship Id="rId3" Type="http://schemas.openxmlformats.org/officeDocument/2006/relationships/image" Target="../media/image19.png"/><Relationship Id="rId7" Type="http://schemas.openxmlformats.org/officeDocument/2006/relationships/image" Target="../media/image27.png"/><Relationship Id="rId12"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svg"/><Relationship Id="rId11" Type="http://schemas.openxmlformats.org/officeDocument/2006/relationships/image" Target="../media/image31.png"/><Relationship Id="rId5" Type="http://schemas.openxmlformats.org/officeDocument/2006/relationships/image" Target="../media/image21.png"/><Relationship Id="rId10" Type="http://schemas.openxmlformats.org/officeDocument/2006/relationships/image" Target="../media/image30.png"/><Relationship Id="rId4" Type="http://schemas.openxmlformats.org/officeDocument/2006/relationships/image" Target="../media/image20.sv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6.svg"/><Relationship Id="rId11" Type="http://schemas.openxmlformats.org/officeDocument/2006/relationships/image" Target="../media/image2.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svg"/><Relationship Id="rId9" Type="http://schemas.openxmlformats.org/officeDocument/2006/relationships/image" Target="../media/image39.png"/></Relationships>
</file>

<file path=ppt/slides/_rels/slide8.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41.png"/><Relationship Id="rId7" Type="http://schemas.openxmlformats.org/officeDocument/2006/relationships/image" Target="../media/image44.svg"/><Relationship Id="rId12" Type="http://schemas.openxmlformats.org/officeDocument/2006/relationships/image" Target="../media/image4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2.png"/><Relationship Id="rId10" Type="http://schemas.openxmlformats.org/officeDocument/2006/relationships/image" Target="../media/image47.png"/><Relationship Id="rId4" Type="http://schemas.openxmlformats.org/officeDocument/2006/relationships/image" Target="../media/image42.svg"/><Relationship Id="rId9" Type="http://schemas.openxmlformats.org/officeDocument/2006/relationships/image" Target="../media/image46.png"/></Relationships>
</file>

<file path=ppt/slides/_rels/slide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1.png"/><Relationship Id="rId7" Type="http://schemas.openxmlformats.org/officeDocument/2006/relationships/hyperlink" Target="https://safeshare.tv/x/9xCn-Kwy97U" TargetMode="External"/><Relationship Id="rId12"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4.svg"/><Relationship Id="rId11" Type="http://schemas.openxmlformats.org/officeDocument/2006/relationships/image" Target="../media/image54.jpeg"/><Relationship Id="rId5" Type="http://schemas.openxmlformats.org/officeDocument/2006/relationships/image" Target="../media/image43.png"/><Relationship Id="rId10" Type="http://schemas.openxmlformats.org/officeDocument/2006/relationships/image" Target="../media/image53.png"/><Relationship Id="rId4" Type="http://schemas.openxmlformats.org/officeDocument/2006/relationships/image" Target="../media/image42.svg"/><Relationship Id="rId9" Type="http://schemas.openxmlformats.org/officeDocument/2006/relationships/image" Target="../media/image5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dirty="0">
                <a:latin typeface="Century Gothic" panose="020B0502020202020204" pitchFamily="34" charset="0"/>
              </a:rPr>
              <a:t>Success starts here – Berkshire Careers  </a:t>
            </a:r>
          </a:p>
          <a:p>
            <a:r>
              <a:rPr lang="en-GB" sz="3600" dirty="0">
                <a:latin typeface="Century Gothic" panose="020B0502020202020204" pitchFamily="34" charset="0"/>
              </a:rPr>
              <a:t>Y8 Lesson: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History outline">
            <a:extLst>
              <a:ext uri="{FF2B5EF4-FFF2-40B4-BE49-F238E27FC236}">
                <a16:creationId xmlns:a16="http://schemas.microsoft.com/office/drawing/2014/main" id="{0D25FBB3-8464-4CF1-BA00-00CB7AC06EA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51577" y="1957698"/>
            <a:ext cx="4876798" cy="4876798"/>
          </a:xfrm>
          <a:prstGeom prst="rect">
            <a:avLst/>
          </a:prstGeom>
        </p:spPr>
      </p:pic>
      <p:pic>
        <p:nvPicPr>
          <p:cNvPr id="5" name="Graphic 4" descr="Right Brain outline">
            <a:extLst>
              <a:ext uri="{FF2B5EF4-FFF2-40B4-BE49-F238E27FC236}">
                <a16:creationId xmlns:a16="http://schemas.microsoft.com/office/drawing/2014/main" id="{57A0533D-9556-4E89-BE78-81064D0570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1907" y="784178"/>
            <a:ext cx="4876798" cy="4876798"/>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41" name="Rectangle: Rounded Corners 40">
            <a:extLst>
              <a:ext uri="{FF2B5EF4-FFF2-40B4-BE49-F238E27FC236}">
                <a16:creationId xmlns:a16="http://schemas.microsoft.com/office/drawing/2014/main" id="{EEC76F71-7769-4D4F-A29E-096E1580BA91}"/>
              </a:ext>
            </a:extLst>
          </p:cNvPr>
          <p:cNvSpPr/>
          <p:nvPr/>
        </p:nvSpPr>
        <p:spPr>
          <a:xfrm>
            <a:off x="271138" y="5223510"/>
            <a:ext cx="4162610" cy="1310134"/>
          </a:xfrm>
          <a:prstGeom prst="roundRect">
            <a:avLst/>
          </a:prstGeom>
          <a:solidFill>
            <a:srgbClr val="32B0E6"/>
          </a:solidFill>
          <a:ln w="28575">
            <a:solidFill>
              <a:srgbClr val="375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We all go through life with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a sense of identity </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and values that we follow from our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families and friends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5" name="Rectangle: Rounded Corners 14">
            <a:extLst>
              <a:ext uri="{FF2B5EF4-FFF2-40B4-BE49-F238E27FC236}">
                <a16:creationId xmlns:a16="http://schemas.microsoft.com/office/drawing/2014/main" id="{A7A7426F-8EF2-43BD-A1ED-8C3E42E9089A}"/>
              </a:ext>
            </a:extLst>
          </p:cNvPr>
          <p:cNvSpPr/>
          <p:nvPr/>
        </p:nvSpPr>
        <p:spPr>
          <a:xfrm>
            <a:off x="3359631" y="3032543"/>
            <a:ext cx="2423160" cy="1950935"/>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Identity:</a:t>
            </a:r>
          </a:p>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Who a person is, or the qualities of a person or group that make them who they are and different from others.</a:t>
            </a:r>
          </a:p>
        </p:txBody>
      </p:sp>
      <p:sp>
        <p:nvSpPr>
          <p:cNvPr id="16" name="Rectangle: Rounded Corners 15">
            <a:extLst>
              <a:ext uri="{FF2B5EF4-FFF2-40B4-BE49-F238E27FC236}">
                <a16:creationId xmlns:a16="http://schemas.microsoft.com/office/drawing/2014/main" id="{67C2DCA5-6505-4A55-A524-6758F9C2B5EA}"/>
              </a:ext>
            </a:extLst>
          </p:cNvPr>
          <p:cNvSpPr/>
          <p:nvPr/>
        </p:nvSpPr>
        <p:spPr>
          <a:xfrm>
            <a:off x="5930351" y="3032542"/>
            <a:ext cx="2940933" cy="1950935"/>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Values:</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 principles that help you to decide what is right and wrong, and how to you will act in various situations.</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12651838-0403-438C-B32C-E3925B506E2B}"/>
              </a:ext>
            </a:extLst>
          </p:cNvPr>
          <p:cNvSpPr/>
          <p:nvPr/>
        </p:nvSpPr>
        <p:spPr>
          <a:xfrm>
            <a:off x="271138" y="3032544"/>
            <a:ext cx="2940933" cy="1950935"/>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Heritage:</a:t>
            </a:r>
          </a:p>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Features belonging to the culture of a particular society, such as traditions or languages, that were created in the past and still have importance.</a:t>
            </a:r>
          </a:p>
        </p:txBody>
      </p:sp>
      <p:sp>
        <p:nvSpPr>
          <p:cNvPr id="19" name="Rectangle: Rounded Corners 18">
            <a:extLst>
              <a:ext uri="{FF2B5EF4-FFF2-40B4-BE49-F238E27FC236}">
                <a16:creationId xmlns:a16="http://schemas.microsoft.com/office/drawing/2014/main" id="{F5DBA45D-1C08-48F4-B852-3791959AADC5}"/>
              </a:ext>
            </a:extLst>
          </p:cNvPr>
          <p:cNvSpPr/>
          <p:nvPr/>
        </p:nvSpPr>
        <p:spPr>
          <a:xfrm>
            <a:off x="4708671" y="5223510"/>
            <a:ext cx="4162611" cy="1310134"/>
          </a:xfrm>
          <a:prstGeom prst="roundRect">
            <a:avLst/>
          </a:prstGeom>
          <a:solidFill>
            <a:srgbClr val="B8E3F6"/>
          </a:solidFill>
          <a:ln w="28575">
            <a:solidFill>
              <a:srgbClr val="375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Our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actions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and therefore our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futures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can change based on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how our values lead us in various situations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pic>
        <p:nvPicPr>
          <p:cNvPr id="1026" name="Picture 2" descr="Language Skill icon">
            <a:extLst>
              <a:ext uri="{FF2B5EF4-FFF2-40B4-BE49-F238E27FC236}">
                <a16:creationId xmlns:a16="http://schemas.microsoft.com/office/drawing/2014/main" id="{AA7B4C69-281E-425C-8CFF-F48A3F79C83B}"/>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284404" y="2066610"/>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acism icon">
            <a:extLst>
              <a:ext uri="{FF2B5EF4-FFF2-40B4-BE49-F238E27FC236}">
                <a16:creationId xmlns:a16="http://schemas.microsoft.com/office/drawing/2014/main" id="{85F25FEB-E2CE-452E-A365-37AADDD8929C}"/>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072891" y="2035905"/>
            <a:ext cx="996637" cy="99663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Beginner icon">
            <a:extLst>
              <a:ext uri="{FF2B5EF4-FFF2-40B4-BE49-F238E27FC236}">
                <a16:creationId xmlns:a16="http://schemas.microsoft.com/office/drawing/2014/main" id="{E2ACF8AC-5064-4AAB-A6D5-F1FE6D06B1DE}"/>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945196" y="2066610"/>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1" name="Pentagon 20">
            <a:extLst>
              <a:ext uri="{FF2B5EF4-FFF2-40B4-BE49-F238E27FC236}">
                <a16:creationId xmlns:a16="http://schemas.microsoft.com/office/drawing/2014/main" id="{BF2A0177-5AE5-4301-ABBF-40D36B6114F8}"/>
              </a:ext>
            </a:extLst>
          </p:cNvPr>
          <p:cNvSpPr/>
          <p:nvPr/>
        </p:nvSpPr>
        <p:spPr>
          <a:xfrm>
            <a:off x="5017"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5</a:t>
            </a:r>
          </a:p>
        </p:txBody>
      </p:sp>
      <p:sp>
        <p:nvSpPr>
          <p:cNvPr id="23" name="Shape 114">
            <a:extLst>
              <a:ext uri="{FF2B5EF4-FFF2-40B4-BE49-F238E27FC236}">
                <a16:creationId xmlns:a16="http://schemas.microsoft.com/office/drawing/2014/main" id="{26A24A1B-1B11-4666-90E2-50EBB7F73703}"/>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are your heritage, identity and values?</a:t>
            </a:r>
          </a:p>
        </p:txBody>
      </p:sp>
      <p:sp>
        <p:nvSpPr>
          <p:cNvPr id="24" name="Rectangle: Rounded Corners 23">
            <a:extLst>
              <a:ext uri="{FF2B5EF4-FFF2-40B4-BE49-F238E27FC236}">
                <a16:creationId xmlns:a16="http://schemas.microsoft.com/office/drawing/2014/main" id="{0DEABAF1-6352-472F-B5A9-2D65F692FC50}"/>
              </a:ext>
            </a:extLst>
          </p:cNvPr>
          <p:cNvSpPr/>
          <p:nvPr/>
        </p:nvSpPr>
        <p:spPr>
          <a:xfrm>
            <a:off x="271138" y="967566"/>
            <a:ext cx="8600145" cy="99013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activity (4-5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Talk to a partner. What do you consider to be your heritage, identity and values?  Have a look at the definitions if you aren’t sure.  </a:t>
            </a:r>
          </a:p>
        </p:txBody>
      </p:sp>
    </p:spTree>
    <p:extLst>
      <p:ext uri="{BB962C8B-B14F-4D97-AF65-F5344CB8AC3E}">
        <p14:creationId xmlns:p14="http://schemas.microsoft.com/office/powerpoint/2010/main" val="3487878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028"/>
                                        </p:tgtEl>
                                        <p:attrNameLst>
                                          <p:attrName>style.visibility</p:attrName>
                                        </p:attrNameLst>
                                      </p:cBhvr>
                                      <p:to>
                                        <p:strVal val="visible"/>
                                      </p:to>
                                    </p:set>
                                    <p:animEffect transition="in" filter="fade">
                                      <p:cBhvr>
                                        <p:cTn id="14" dur="500"/>
                                        <p:tgtEl>
                                          <p:spTgt spid="10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500"/>
                                        <p:tgtEl>
                                          <p:spTgt spid="4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5" grpId="0" animBg="1"/>
      <p:bldP spid="16"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9" name="Pentagon 20">
            <a:extLst>
              <a:ext uri="{FF2B5EF4-FFF2-40B4-BE49-F238E27FC236}">
                <a16:creationId xmlns:a16="http://schemas.microsoft.com/office/drawing/2014/main" id="{335BBA10-96BD-48D5-A3D0-F9B0C409486F}"/>
              </a:ext>
            </a:extLst>
          </p:cNvPr>
          <p:cNvSpPr/>
          <p:nvPr/>
        </p:nvSpPr>
        <p:spPr>
          <a:xfrm>
            <a:off x="5017"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6</a:t>
            </a:r>
          </a:p>
        </p:txBody>
      </p:sp>
      <p:pic>
        <p:nvPicPr>
          <p:cNvPr id="20" name="Picture 19" descr="Berkshire Opportunities logo">
            <a:extLst>
              <a:ext uri="{FF2B5EF4-FFF2-40B4-BE49-F238E27FC236}">
                <a16:creationId xmlns:a16="http://schemas.microsoft.com/office/drawing/2014/main" id="{74DF53D3-8E05-4757-B90E-7EAF75960D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F08E9D99-AAF6-43EC-9C72-EAA907E8DE7F}"/>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discrimination?</a:t>
            </a:r>
          </a:p>
        </p:txBody>
      </p:sp>
      <p:pic>
        <p:nvPicPr>
          <p:cNvPr id="22" name="Graphic 21" descr="Group of people outline">
            <a:extLst>
              <a:ext uri="{FF2B5EF4-FFF2-40B4-BE49-F238E27FC236}">
                <a16:creationId xmlns:a16="http://schemas.microsoft.com/office/drawing/2014/main" id="{0D8A2A66-2877-42C3-89EA-EFB178CC0674}"/>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191661" y="2013815"/>
            <a:ext cx="4876798" cy="4876798"/>
          </a:xfrm>
          <a:prstGeom prst="rect">
            <a:avLst/>
          </a:prstGeom>
        </p:spPr>
      </p:pic>
      <p:pic>
        <p:nvPicPr>
          <p:cNvPr id="23" name="Graphic 22" descr="Scales of justice outline">
            <a:extLst>
              <a:ext uri="{FF2B5EF4-FFF2-40B4-BE49-F238E27FC236}">
                <a16:creationId xmlns:a16="http://schemas.microsoft.com/office/drawing/2014/main" id="{E5538FFF-9118-4D33-A831-338C747DC091}"/>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79829" y="757797"/>
            <a:ext cx="4876798" cy="4876798"/>
          </a:xfrm>
          <a:prstGeom prst="rect">
            <a:avLst/>
          </a:prstGeom>
        </p:spPr>
      </p:pic>
      <p:sp>
        <p:nvSpPr>
          <p:cNvPr id="24" name="Rectangle: Rounded Corners 23">
            <a:extLst>
              <a:ext uri="{FF2B5EF4-FFF2-40B4-BE49-F238E27FC236}">
                <a16:creationId xmlns:a16="http://schemas.microsoft.com/office/drawing/2014/main" id="{BC16BB8E-C674-4ECB-A080-0080C90525DC}"/>
              </a:ext>
            </a:extLst>
          </p:cNvPr>
          <p:cNvSpPr/>
          <p:nvPr/>
        </p:nvSpPr>
        <p:spPr>
          <a:xfrm>
            <a:off x="5355921" y="957053"/>
            <a:ext cx="3539578" cy="1317501"/>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discussion (2-3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Talk to a partner about the following question: have you ever felt discriminated against? When? What did you do?</a:t>
            </a:r>
          </a:p>
        </p:txBody>
      </p:sp>
      <p:sp>
        <p:nvSpPr>
          <p:cNvPr id="25" name="Rectangle: Rounded Corners 24">
            <a:extLst>
              <a:ext uri="{FF2B5EF4-FFF2-40B4-BE49-F238E27FC236}">
                <a16:creationId xmlns:a16="http://schemas.microsoft.com/office/drawing/2014/main" id="{635D0F2F-3781-435A-AF99-D8EC9E27EB67}"/>
              </a:ext>
            </a:extLst>
          </p:cNvPr>
          <p:cNvSpPr/>
          <p:nvPr/>
        </p:nvSpPr>
        <p:spPr>
          <a:xfrm>
            <a:off x="259817" y="957053"/>
            <a:ext cx="3539578" cy="1317501"/>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cs typeface="Arial" panose="020B0604020202020204" pitchFamily="34" charset="0"/>
              </a:rPr>
              <a:t>Stereotyping can lead to discrimination </a:t>
            </a:r>
            <a:r>
              <a:rPr lang="en-GB" sz="1600" dirty="0">
                <a:solidFill>
                  <a:schemeClr val="tx1"/>
                </a:solidFill>
                <a:latin typeface="Century Gothic" panose="020B0502020202020204" pitchFamily="34" charset="0"/>
                <a:cs typeface="Arial" panose="020B0604020202020204" pitchFamily="34" charset="0"/>
              </a:rPr>
              <a:t>without realising it, so it is important to always </a:t>
            </a:r>
            <a:r>
              <a:rPr lang="en-GB" sz="1600" b="1" dirty="0">
                <a:solidFill>
                  <a:schemeClr val="tx1"/>
                </a:solidFill>
                <a:latin typeface="Century Gothic" panose="020B0502020202020204" pitchFamily="34" charset="0"/>
                <a:cs typeface="Arial" panose="020B0604020202020204" pitchFamily="34" charset="0"/>
              </a:rPr>
              <a:t>treat people equally</a:t>
            </a:r>
            <a:r>
              <a:rPr lang="en-GB" sz="1600" dirty="0">
                <a:solidFill>
                  <a:schemeClr val="tx1"/>
                </a:solidFill>
                <a:latin typeface="Century Gothic" panose="020B0502020202020204" pitchFamily="34" charset="0"/>
                <a:cs typeface="Arial" panose="020B0604020202020204" pitchFamily="34" charset="0"/>
              </a:rPr>
              <a:t>.  </a:t>
            </a:r>
          </a:p>
        </p:txBody>
      </p:sp>
      <p:sp>
        <p:nvSpPr>
          <p:cNvPr id="26" name="Rectangle: Rounded Corners 25">
            <a:extLst>
              <a:ext uri="{FF2B5EF4-FFF2-40B4-BE49-F238E27FC236}">
                <a16:creationId xmlns:a16="http://schemas.microsoft.com/office/drawing/2014/main" id="{9C9DF21F-680A-4F97-AF69-6C16EFD7E05E}"/>
              </a:ext>
            </a:extLst>
          </p:cNvPr>
          <p:cNvSpPr/>
          <p:nvPr/>
        </p:nvSpPr>
        <p:spPr>
          <a:xfrm>
            <a:off x="259817" y="2495540"/>
            <a:ext cx="8635682" cy="945278"/>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cs typeface="Arial" panose="020B0604020202020204" pitchFamily="34" charset="0"/>
              </a:rPr>
              <a:t>Equality</a:t>
            </a:r>
            <a:r>
              <a:rPr lang="en-GB" sz="1600" dirty="0">
                <a:solidFill>
                  <a:schemeClr val="tx1"/>
                </a:solidFill>
                <a:latin typeface="Century Gothic" panose="020B0502020202020204" pitchFamily="34" charset="0"/>
                <a:cs typeface="Arial" panose="020B0604020202020204" pitchFamily="34" charset="0"/>
              </a:rPr>
              <a:t> means making sure individuals or groups are</a:t>
            </a:r>
            <a:r>
              <a:rPr lang="en-GB" sz="1600" b="1" dirty="0">
                <a:solidFill>
                  <a:schemeClr val="tx1"/>
                </a:solidFill>
                <a:latin typeface="Century Gothic" panose="020B0502020202020204" pitchFamily="34" charset="0"/>
                <a:cs typeface="Arial" panose="020B0604020202020204" pitchFamily="34" charset="0"/>
              </a:rPr>
              <a:t> not treated differently</a:t>
            </a:r>
            <a:r>
              <a:rPr lang="en-GB" sz="1600" dirty="0">
                <a:solidFill>
                  <a:schemeClr val="tx1"/>
                </a:solidFill>
                <a:latin typeface="Century Gothic" panose="020B0502020202020204" pitchFamily="34" charset="0"/>
                <a:cs typeface="Arial" panose="020B0604020202020204" pitchFamily="34" charset="0"/>
              </a:rPr>
              <a:t> based on a specific “</a:t>
            </a:r>
            <a:r>
              <a:rPr lang="en-GB" sz="1600" b="1" dirty="0">
                <a:solidFill>
                  <a:schemeClr val="tx1"/>
                </a:solidFill>
                <a:latin typeface="Century Gothic" panose="020B0502020202020204" pitchFamily="34" charset="0"/>
                <a:cs typeface="Arial" panose="020B0604020202020204" pitchFamily="34" charset="0"/>
              </a:rPr>
              <a:t>protected characteristic</a:t>
            </a:r>
            <a:r>
              <a:rPr lang="en-GB" sz="1600" dirty="0">
                <a:solidFill>
                  <a:schemeClr val="tx1"/>
                </a:solidFill>
                <a:latin typeface="Century Gothic" panose="020B0502020202020204" pitchFamily="34" charset="0"/>
                <a:cs typeface="Arial" panose="020B0604020202020204" pitchFamily="34" charset="0"/>
              </a:rPr>
              <a:t>”. These characteristics include </a:t>
            </a:r>
            <a:r>
              <a:rPr lang="en-GB" sz="1600" b="1" dirty="0">
                <a:solidFill>
                  <a:schemeClr val="tx1"/>
                </a:solidFill>
                <a:latin typeface="Century Gothic" panose="020B0502020202020204" pitchFamily="34" charset="0"/>
                <a:cs typeface="Arial" panose="020B0604020202020204" pitchFamily="34" charset="0"/>
              </a:rPr>
              <a:t>race, gender, disability, religion or belief, sex, sexual orientation </a:t>
            </a:r>
            <a:r>
              <a:rPr lang="en-GB" sz="1600" dirty="0">
                <a:solidFill>
                  <a:schemeClr val="tx1"/>
                </a:solidFill>
                <a:latin typeface="Century Gothic" panose="020B0502020202020204" pitchFamily="34" charset="0"/>
                <a:cs typeface="Arial" panose="020B0604020202020204" pitchFamily="34" charset="0"/>
              </a:rPr>
              <a:t>and</a:t>
            </a:r>
            <a:r>
              <a:rPr lang="en-GB" sz="1600" b="1" dirty="0">
                <a:solidFill>
                  <a:schemeClr val="tx1"/>
                </a:solidFill>
                <a:latin typeface="Century Gothic" panose="020B0502020202020204" pitchFamily="34" charset="0"/>
                <a:cs typeface="Arial" panose="020B0604020202020204" pitchFamily="34" charset="0"/>
              </a:rPr>
              <a:t> age</a:t>
            </a:r>
            <a:r>
              <a:rPr lang="en-GB" sz="1600" dirty="0">
                <a:solidFill>
                  <a:schemeClr val="tx1"/>
                </a:solidFill>
                <a:latin typeface="Century Gothic" panose="020B0502020202020204" pitchFamily="34" charset="0"/>
                <a:cs typeface="Arial" panose="020B0604020202020204" pitchFamily="34" charset="0"/>
              </a:rPr>
              <a:t>. </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pic>
        <p:nvPicPr>
          <p:cNvPr id="27" name="Picture 2" descr="Scales icon">
            <a:extLst>
              <a:ext uri="{FF2B5EF4-FFF2-40B4-BE49-F238E27FC236}">
                <a16:creationId xmlns:a16="http://schemas.microsoft.com/office/drawing/2014/main" id="{77D4922D-0226-4B32-B61B-6EBFC67E6D22}"/>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114800" y="115257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Rounded Corners 27">
            <a:extLst>
              <a:ext uri="{FF2B5EF4-FFF2-40B4-BE49-F238E27FC236}">
                <a16:creationId xmlns:a16="http://schemas.microsoft.com/office/drawing/2014/main" id="{18E0E3D7-87F7-46EE-A6E2-8F9B587BB43A}"/>
              </a:ext>
            </a:extLst>
          </p:cNvPr>
          <p:cNvSpPr/>
          <p:nvPr/>
        </p:nvSpPr>
        <p:spPr>
          <a:xfrm>
            <a:off x="5235030" y="3667408"/>
            <a:ext cx="3660471" cy="1580820"/>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Definition: Stereotype:</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sym typeface="Lato"/>
              </a:rPr>
              <a:t>A set idea that people have about what someone or something is like, especially an idea that is wrong.</a:t>
            </a:r>
          </a:p>
        </p:txBody>
      </p:sp>
      <p:pic>
        <p:nvPicPr>
          <p:cNvPr id="29" name="Picture 28">
            <a:extLst>
              <a:ext uri="{FF2B5EF4-FFF2-40B4-BE49-F238E27FC236}">
                <a16:creationId xmlns:a16="http://schemas.microsoft.com/office/drawing/2014/main" id="{2293E4E8-A9FE-4AD0-9608-59FEB120EEAA}"/>
              </a:ext>
            </a:extLst>
          </p:cNvPr>
          <p:cNvPicPr>
            <a:picLocks noChangeAspect="1"/>
          </p:cNvPicPr>
          <p:nvPr/>
        </p:nvPicPr>
        <p:blipFill>
          <a:blip r:embed="rId9"/>
          <a:stretch>
            <a:fillRect/>
          </a:stretch>
        </p:blipFill>
        <p:spPr>
          <a:xfrm>
            <a:off x="259817" y="3661804"/>
            <a:ext cx="4629293" cy="1580820"/>
          </a:xfrm>
          <a:prstGeom prst="rect">
            <a:avLst/>
          </a:prstGeom>
        </p:spPr>
      </p:pic>
      <p:sp>
        <p:nvSpPr>
          <p:cNvPr id="30" name="Rectangle: Rounded Corners 29">
            <a:extLst>
              <a:ext uri="{FF2B5EF4-FFF2-40B4-BE49-F238E27FC236}">
                <a16:creationId xmlns:a16="http://schemas.microsoft.com/office/drawing/2014/main" id="{51EB98BC-E185-442B-9C0B-3395324B91DA}"/>
              </a:ext>
            </a:extLst>
          </p:cNvPr>
          <p:cNvSpPr/>
          <p:nvPr/>
        </p:nvSpPr>
        <p:spPr>
          <a:xfrm>
            <a:off x="325478" y="5507579"/>
            <a:ext cx="8570021" cy="945278"/>
          </a:xfrm>
          <a:prstGeom prst="roundRect">
            <a:avLst/>
          </a:prstGeom>
          <a:solidFill>
            <a:srgbClr val="F4FBFE"/>
          </a:solidFill>
          <a:ln w="28575">
            <a:solidFill>
              <a:srgbClr val="375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cs typeface="Arial" panose="020B0604020202020204" pitchFamily="34" charset="0"/>
              </a:rPr>
              <a:t>Diversity</a:t>
            </a:r>
            <a:r>
              <a:rPr lang="en-GB" sz="1600" dirty="0">
                <a:solidFill>
                  <a:schemeClr val="tx1"/>
                </a:solidFill>
                <a:latin typeface="Century Gothic" panose="020B0502020202020204" pitchFamily="34" charset="0"/>
                <a:cs typeface="Arial" panose="020B0604020202020204" pitchFamily="34" charset="0"/>
              </a:rPr>
              <a:t> aims to </a:t>
            </a:r>
            <a:r>
              <a:rPr lang="en-GB" sz="1600" b="1" dirty="0">
                <a:solidFill>
                  <a:schemeClr val="tx1"/>
                </a:solidFill>
                <a:latin typeface="Century Gothic" panose="020B0502020202020204" pitchFamily="34" charset="0"/>
                <a:cs typeface="Arial" panose="020B0604020202020204" pitchFamily="34" charset="0"/>
              </a:rPr>
              <a:t>recognise, respect and value people’s differences</a:t>
            </a:r>
            <a:r>
              <a:rPr lang="en-GB" sz="1600" dirty="0">
                <a:solidFill>
                  <a:schemeClr val="tx1"/>
                </a:solidFill>
                <a:latin typeface="Century Gothic" panose="020B0502020202020204" pitchFamily="34" charset="0"/>
                <a:cs typeface="Arial" panose="020B0604020202020204" pitchFamily="34" charset="0"/>
              </a:rPr>
              <a:t>. This then means they are able to </a:t>
            </a:r>
            <a:r>
              <a:rPr lang="en-GB" sz="1600" b="1" dirty="0">
                <a:solidFill>
                  <a:schemeClr val="tx1"/>
                </a:solidFill>
                <a:latin typeface="Century Gothic" panose="020B0502020202020204" pitchFamily="34" charset="0"/>
                <a:cs typeface="Arial" panose="020B0604020202020204" pitchFamily="34" charset="0"/>
              </a:rPr>
              <a:t>reach their full potential and contribute to society </a:t>
            </a:r>
            <a:r>
              <a:rPr lang="en-GB" sz="1600" dirty="0">
                <a:solidFill>
                  <a:schemeClr val="tx1"/>
                </a:solidFill>
                <a:latin typeface="Century Gothic" panose="020B0502020202020204" pitchFamily="34" charset="0"/>
                <a:cs typeface="Arial" panose="020B0604020202020204" pitchFamily="34" charset="0"/>
              </a:rPr>
              <a:t>because they have been </a:t>
            </a:r>
            <a:r>
              <a:rPr lang="en-GB" sz="1600" b="1" dirty="0">
                <a:solidFill>
                  <a:schemeClr val="tx1"/>
                </a:solidFill>
                <a:latin typeface="Century Gothic" panose="020B0502020202020204" pitchFamily="34" charset="0"/>
                <a:cs typeface="Arial" panose="020B0604020202020204" pitchFamily="34" charset="0"/>
              </a:rPr>
              <a:t>encouraged</a:t>
            </a:r>
            <a:r>
              <a:rPr lang="en-GB" sz="1600" dirty="0">
                <a:solidFill>
                  <a:schemeClr val="tx1"/>
                </a:solidFill>
                <a:latin typeface="Century Gothic" panose="020B0502020202020204" pitchFamily="34" charset="0"/>
                <a:cs typeface="Arial" panose="020B0604020202020204" pitchFamily="34" charset="0"/>
              </a:rPr>
              <a:t> through an </a:t>
            </a:r>
            <a:r>
              <a:rPr lang="en-GB" sz="1600" b="1" dirty="0">
                <a:solidFill>
                  <a:schemeClr val="tx1"/>
                </a:solidFill>
                <a:latin typeface="Century Gothic" panose="020B0502020202020204" pitchFamily="34" charset="0"/>
                <a:cs typeface="Arial" panose="020B0604020202020204" pitchFamily="34" charset="0"/>
              </a:rPr>
              <a:t>inclusive culture</a:t>
            </a:r>
            <a:r>
              <a:rPr lang="en-GB" sz="1600" dirty="0">
                <a:solidFill>
                  <a:schemeClr val="tx1"/>
                </a:solidFill>
                <a:latin typeface="Century Gothic" panose="020B0502020202020204" pitchFamily="34" charset="0"/>
                <a:cs typeface="Arial" panose="020B0604020202020204" pitchFamily="34" charset="0"/>
              </a:rPr>
              <a:t>.</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2551870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phic 26" descr="Group of people outline">
            <a:extLst>
              <a:ext uri="{FF2B5EF4-FFF2-40B4-BE49-F238E27FC236}">
                <a16:creationId xmlns:a16="http://schemas.microsoft.com/office/drawing/2014/main" id="{99A4A16B-E40B-49DE-95CD-4DDA02277665}"/>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191661" y="2013815"/>
            <a:ext cx="4876798" cy="4876798"/>
          </a:xfrm>
          <a:prstGeom prst="rect">
            <a:avLst/>
          </a:prstGeom>
        </p:spPr>
      </p:pic>
      <p:pic>
        <p:nvPicPr>
          <p:cNvPr id="28" name="Graphic 27" descr="Scales of justice outline">
            <a:extLst>
              <a:ext uri="{FF2B5EF4-FFF2-40B4-BE49-F238E27FC236}">
                <a16:creationId xmlns:a16="http://schemas.microsoft.com/office/drawing/2014/main" id="{DB6DC019-767D-4879-A5C2-B334B4359A9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79829" y="757797"/>
            <a:ext cx="4876798" cy="4876798"/>
          </a:xfrm>
          <a:prstGeom prst="rect">
            <a:avLst/>
          </a:prstGeom>
        </p:spPr>
      </p:pic>
      <p:pic>
        <p:nvPicPr>
          <p:cNvPr id="20" name="Graphic 19" descr="Comment Heart outline">
            <a:extLst>
              <a:ext uri="{FF2B5EF4-FFF2-40B4-BE49-F238E27FC236}">
                <a16:creationId xmlns:a16="http://schemas.microsoft.com/office/drawing/2014/main" id="{08C2EDAA-B545-433A-A0AC-44FCF3623A5B}"/>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05956" y="3929503"/>
            <a:ext cx="3550893" cy="3550893"/>
          </a:xfrm>
          <a:prstGeom prst="rect">
            <a:avLst/>
          </a:prstGeom>
        </p:spPr>
      </p:pic>
      <p:pic>
        <p:nvPicPr>
          <p:cNvPr id="22" name="Graphic 21" descr="Clenched Fist outline">
            <a:extLst>
              <a:ext uri="{FF2B5EF4-FFF2-40B4-BE49-F238E27FC236}">
                <a16:creationId xmlns:a16="http://schemas.microsoft.com/office/drawing/2014/main" id="{CCB341CA-C8CB-43A9-816D-7DF1CB7FB501}"/>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5363593" y="3929504"/>
            <a:ext cx="3550893" cy="3550893"/>
          </a:xfrm>
          <a:prstGeom prst="rect">
            <a:avLst/>
          </a:prstGeom>
        </p:spPr>
      </p:pic>
      <p:pic>
        <p:nvPicPr>
          <p:cNvPr id="24" name="Picture 12" descr="Beginner icon">
            <a:extLst>
              <a:ext uri="{FF2B5EF4-FFF2-40B4-BE49-F238E27FC236}">
                <a16:creationId xmlns:a16="http://schemas.microsoft.com/office/drawing/2014/main" id="{913E80C3-9819-41D7-8BBF-C4AA475F14AA}"/>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7965090" y="3103352"/>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4" descr="Detective icon">
            <a:extLst>
              <a:ext uri="{FF2B5EF4-FFF2-40B4-BE49-F238E27FC236}">
                <a16:creationId xmlns:a16="http://schemas.microsoft.com/office/drawing/2014/main" id="{A2159EE7-7F09-4495-9F5C-C8BBBC3F8B18}"/>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flipH="1">
            <a:off x="264508" y="310335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Rounded Corners 12">
            <a:extLst>
              <a:ext uri="{FF2B5EF4-FFF2-40B4-BE49-F238E27FC236}">
                <a16:creationId xmlns:a16="http://schemas.microsoft.com/office/drawing/2014/main" id="{79063CA0-A6E2-4CF3-9E26-9411565F50AC}"/>
              </a:ext>
            </a:extLst>
          </p:cNvPr>
          <p:cNvSpPr/>
          <p:nvPr/>
        </p:nvSpPr>
        <p:spPr>
          <a:xfrm>
            <a:off x="1358250" y="2901802"/>
            <a:ext cx="6427498" cy="1317501"/>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Final reflection (1-2 mins)</a:t>
            </a:r>
          </a:p>
          <a:p>
            <a:pPr algn="ctr"/>
            <a:r>
              <a:rPr lang="en-GB" sz="1600" dirty="0">
                <a:solidFill>
                  <a:schemeClr val="tx1"/>
                </a:solidFill>
                <a:latin typeface="Century Gothic" panose="020B0502020202020204" pitchFamily="34" charset="0"/>
                <a:cs typeface="Arial" panose="020B0604020202020204" pitchFamily="34" charset="0"/>
              </a:rPr>
              <a:t>How has what you have explored today opened your eyes to your own career possibilities? How will you use what you have learned today to make sure you find your future in Berkshire?</a:t>
            </a:r>
            <a:endParaRPr lang="en-GB" sz="1600" b="1" dirty="0">
              <a:solidFill>
                <a:schemeClr val="tx1">
                  <a:lumMod val="95000"/>
                  <a:lumOff val="5000"/>
                </a:schemeClr>
              </a:solidFill>
              <a:latin typeface="Century Gothic" panose="020B0502020202020204" pitchFamily="34" charset="0"/>
              <a:cs typeface="Arial" panose="020B0604020202020204" pitchFamily="34" charset="0"/>
            </a:endParaRP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38" name="Rectangle: Rounded Corners 37">
            <a:extLst>
              <a:ext uri="{FF2B5EF4-FFF2-40B4-BE49-F238E27FC236}">
                <a16:creationId xmlns:a16="http://schemas.microsoft.com/office/drawing/2014/main" id="{C8400A9E-ED25-4EE4-A54D-C32FF9F7ECA7}"/>
              </a:ext>
            </a:extLst>
          </p:cNvPr>
          <p:cNvSpPr/>
          <p:nvPr/>
        </p:nvSpPr>
        <p:spPr>
          <a:xfrm>
            <a:off x="272518" y="946543"/>
            <a:ext cx="4424451" cy="170212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cs typeface="Arial" panose="020B0604020202020204" pitchFamily="34" charset="0"/>
              </a:rPr>
              <a:t>As you have seen today, </a:t>
            </a:r>
            <a:r>
              <a:rPr lang="en-GB" sz="1600" b="1" dirty="0">
                <a:solidFill>
                  <a:schemeClr val="tx1"/>
                </a:solidFill>
                <a:latin typeface="Century Gothic" panose="020B0502020202020204" pitchFamily="34" charset="0"/>
                <a:cs typeface="Arial" panose="020B0604020202020204" pitchFamily="34" charset="0"/>
              </a:rPr>
              <a:t>discrimination can affect what we choose to do as a future career. </a:t>
            </a:r>
            <a:r>
              <a:rPr lang="en-GB" sz="1600" dirty="0">
                <a:solidFill>
                  <a:schemeClr val="tx1"/>
                </a:solidFill>
                <a:latin typeface="Century Gothic" panose="020B0502020202020204" pitchFamily="34" charset="0"/>
                <a:cs typeface="Arial" panose="020B0604020202020204" pitchFamily="34" charset="0"/>
              </a:rPr>
              <a:t>This can then lead to industries or companies </a:t>
            </a:r>
            <a:r>
              <a:rPr lang="en-GB" sz="1600" b="1" dirty="0">
                <a:solidFill>
                  <a:schemeClr val="tx1"/>
                </a:solidFill>
                <a:latin typeface="Century Gothic" panose="020B0502020202020204" pitchFamily="34" charset="0"/>
                <a:cs typeface="Arial" panose="020B0604020202020204" pitchFamily="34" charset="0"/>
              </a:rPr>
              <a:t>missing out on having a more diverse workforce </a:t>
            </a:r>
            <a:r>
              <a:rPr lang="en-GB" sz="1600" dirty="0">
                <a:solidFill>
                  <a:schemeClr val="tx1"/>
                </a:solidFill>
                <a:latin typeface="Century Gothic" panose="020B0502020202020204" pitchFamily="34" charset="0"/>
                <a:cs typeface="Arial" panose="020B0604020202020204" pitchFamily="34" charset="0"/>
              </a:rPr>
              <a:t>(the group of people working for them).</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19" name="Rectangle: Rounded Corners 18">
            <a:extLst>
              <a:ext uri="{FF2B5EF4-FFF2-40B4-BE49-F238E27FC236}">
                <a16:creationId xmlns:a16="http://schemas.microsoft.com/office/drawing/2014/main" id="{C890C9BB-1710-4C08-AB61-B702D9DE8723}"/>
              </a:ext>
            </a:extLst>
          </p:cNvPr>
          <p:cNvSpPr/>
          <p:nvPr/>
        </p:nvSpPr>
        <p:spPr>
          <a:xfrm>
            <a:off x="4571999" y="4472436"/>
            <a:ext cx="4307491" cy="2048634"/>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Challenge:</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next few slides contain more information on different employers in Berkshire and the career opportunities they have on offer – why not check them out and see if they offer a job that appeals to you?</a:t>
            </a:r>
          </a:p>
        </p:txBody>
      </p:sp>
      <p:pic>
        <p:nvPicPr>
          <p:cNvPr id="15" name="Picture 2" descr="Family, Love, Rainbow, Boy, Child">
            <a:extLst>
              <a:ext uri="{FF2B5EF4-FFF2-40B4-BE49-F238E27FC236}">
                <a16:creationId xmlns:a16="http://schemas.microsoft.com/office/drawing/2014/main" id="{A0033CCE-FFDC-4C93-BE83-D6BD390237B1}"/>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4857315" y="748782"/>
            <a:ext cx="4050798" cy="202539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B7914718-60E8-46D7-9C8E-FC4E7DD39C66}"/>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335578" y="4494470"/>
            <a:ext cx="3006848" cy="2004565"/>
          </a:xfrm>
          <a:prstGeom prst="rect">
            <a:avLst/>
          </a:prstGeom>
        </p:spPr>
      </p:pic>
      <p:pic>
        <p:nvPicPr>
          <p:cNvPr id="18" name="Picture 4" descr="People Working Together icon">
            <a:extLst>
              <a:ext uri="{FF2B5EF4-FFF2-40B4-BE49-F238E27FC236}">
                <a16:creationId xmlns:a16="http://schemas.microsoft.com/office/drawing/2014/main" id="{9A9F66E7-C33F-4D5B-AD94-CAEBAA2CEEFA}"/>
              </a:ext>
            </a:extLst>
          </p:cNvP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3572048" y="4508539"/>
            <a:ext cx="876395" cy="87639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Coworking icon">
            <a:extLst>
              <a:ext uri="{FF2B5EF4-FFF2-40B4-BE49-F238E27FC236}">
                <a16:creationId xmlns:a16="http://schemas.microsoft.com/office/drawing/2014/main" id="{9705DE73-3780-41ED-815C-9173D2CEFC63}"/>
              </a:ext>
            </a:extLst>
          </p:cNvPr>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3572048" y="5620375"/>
            <a:ext cx="876395" cy="876395"/>
          </a:xfrm>
          <a:prstGeom prst="rect">
            <a:avLst/>
          </a:prstGeom>
          <a:noFill/>
          <a:extLst>
            <a:ext uri="{909E8E84-426E-40DD-AFC4-6F175D3DCCD1}">
              <a14:hiddenFill xmlns:a14="http://schemas.microsoft.com/office/drawing/2010/main">
                <a:solidFill>
                  <a:srgbClr val="FFFFFF"/>
                </a:solidFill>
              </a14:hiddenFill>
            </a:ext>
          </a:extLst>
        </p:spPr>
      </p:pic>
      <p:sp>
        <p:nvSpPr>
          <p:cNvPr id="29" name="Pentagon 20">
            <a:extLst>
              <a:ext uri="{FF2B5EF4-FFF2-40B4-BE49-F238E27FC236}">
                <a16:creationId xmlns:a16="http://schemas.microsoft.com/office/drawing/2014/main" id="{938083E6-7226-4626-AA5E-E88A9B7D7407}"/>
              </a:ext>
            </a:extLst>
          </p:cNvPr>
          <p:cNvSpPr/>
          <p:nvPr/>
        </p:nvSpPr>
        <p:spPr>
          <a:xfrm>
            <a:off x="5017"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6</a:t>
            </a:r>
          </a:p>
        </p:txBody>
      </p:sp>
      <p:pic>
        <p:nvPicPr>
          <p:cNvPr id="30" name="Picture 29" descr="Berkshire Opportunities logo">
            <a:extLst>
              <a:ext uri="{FF2B5EF4-FFF2-40B4-BE49-F238E27FC236}">
                <a16:creationId xmlns:a16="http://schemas.microsoft.com/office/drawing/2014/main" id="{9DA522EB-70E7-4980-8D67-8DD15CEFECCC}"/>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31" name="Shape 114">
            <a:extLst>
              <a:ext uri="{FF2B5EF4-FFF2-40B4-BE49-F238E27FC236}">
                <a16:creationId xmlns:a16="http://schemas.microsoft.com/office/drawing/2014/main" id="{B4206C12-4B6B-43EC-AB39-2CA4D2CB3D0B}"/>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discrimination?</a:t>
            </a:r>
          </a:p>
        </p:txBody>
      </p:sp>
    </p:spTree>
    <p:extLst>
      <p:ext uri="{BB962C8B-B14F-4D97-AF65-F5344CB8AC3E}">
        <p14:creationId xmlns:p14="http://schemas.microsoft.com/office/powerpoint/2010/main" val="388831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pic>
        <p:nvPicPr>
          <p:cNvPr id="7" name="Picture 6" descr="Berkshire Opportunities logo">
            <a:extLst>
              <a:ext uri="{FF2B5EF4-FFF2-40B4-BE49-F238E27FC236}">
                <a16:creationId xmlns:a16="http://schemas.microsoft.com/office/drawing/2014/main" id="{1F48FBE0-6639-4A03-9A8A-9C27B94258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pic>
        <p:nvPicPr>
          <p:cNvPr id="37" name="Picture 2" descr="Berkshire Opportunities logo">
            <a:extLst>
              <a:ext uri="{FF2B5EF4-FFF2-40B4-BE49-F238E27FC236}">
                <a16:creationId xmlns:a16="http://schemas.microsoft.com/office/drawing/2014/main" id="{FCE86B15-4B4A-4657-AEEA-375BAE88D23C}"/>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2188604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pic>
        <p:nvPicPr>
          <p:cNvPr id="26" name="Picture 2" descr="Berkshire Opportunities logo">
            <a:extLst>
              <a:ext uri="{FF2B5EF4-FFF2-40B4-BE49-F238E27FC236}">
                <a16:creationId xmlns:a16="http://schemas.microsoft.com/office/drawing/2014/main" id="{BDDCEF26-8265-4CCB-85FE-943E2AAEFA18}"/>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4224661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2" descr="Berkshire Opportunities logo">
            <a:extLst>
              <a:ext uri="{FF2B5EF4-FFF2-40B4-BE49-F238E27FC236}">
                <a16:creationId xmlns:a16="http://schemas.microsoft.com/office/drawing/2014/main" id="{3B5FCB22-B873-4E1F-AE65-F55249A924CF}"/>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640225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294420"/>
            <a:ext cx="6966283" cy="369332"/>
          </a:xfrm>
          <a:prstGeom prst="rect">
            <a:avLst/>
          </a:prstGeom>
          <a:noFill/>
        </p:spPr>
        <p:txBody>
          <a:bodyPr wrap="square" rtlCol="0">
            <a:spAutoFit/>
          </a:bodyPr>
          <a:lstStyle/>
          <a:p>
            <a:r>
              <a:rPr lang="en-GB" dirty="0">
                <a:latin typeface="Century Gothic" panose="020B0502020202020204" pitchFamily="34" charset="0"/>
              </a:rPr>
              <a:t>Being aware of heritage, identity and values.   </a:t>
            </a: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5" y="2073156"/>
            <a:ext cx="6804915" cy="646331"/>
          </a:xfrm>
          <a:prstGeom prst="rect">
            <a:avLst/>
          </a:prstGeom>
          <a:noFill/>
        </p:spPr>
        <p:txBody>
          <a:bodyPr wrap="square" rtlCol="0">
            <a:spAutoFit/>
          </a:bodyPr>
          <a:lstStyle/>
          <a:p>
            <a:r>
              <a:rPr lang="en-GB" dirty="0">
                <a:latin typeface="Century Gothic" panose="020B0502020202020204" pitchFamily="34" charset="0"/>
              </a:rPr>
              <a:t>Identifying common sources of information about the labour market and the education system.  </a:t>
            </a: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4" y="2994870"/>
            <a:ext cx="6804915" cy="646331"/>
          </a:xfrm>
          <a:prstGeom prst="rect">
            <a:avLst/>
          </a:prstGeom>
          <a:noFill/>
        </p:spPr>
        <p:txBody>
          <a:bodyPr wrap="square" rtlCol="0">
            <a:spAutoFit/>
          </a:bodyPr>
          <a:lstStyle/>
          <a:p>
            <a:r>
              <a:rPr lang="en-GB" dirty="0">
                <a:latin typeface="Century Gothic" panose="020B0502020202020204" pitchFamily="34" charset="0"/>
              </a:rPr>
              <a:t>Being aware that different jobs and careers bring different challenges and rewards.  </a:t>
            </a: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4" y="3916584"/>
            <a:ext cx="6804915" cy="646331"/>
          </a:xfrm>
          <a:prstGeom prst="rect">
            <a:avLst/>
          </a:prstGeom>
          <a:noFill/>
        </p:spPr>
        <p:txBody>
          <a:bodyPr wrap="square" rtlCol="0">
            <a:spAutoFit/>
          </a:bodyPr>
          <a:lstStyle/>
          <a:p>
            <a:r>
              <a:rPr lang="en-GB" dirty="0">
                <a:latin typeface="Century Gothic" panose="020B0502020202020204" pitchFamily="34" charset="0"/>
              </a:rPr>
              <a:t>Being aware that it is important to take initiative in their learning and life.  </a:t>
            </a: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4" y="4837286"/>
            <a:ext cx="6804915" cy="646331"/>
          </a:xfrm>
          <a:prstGeom prst="rect">
            <a:avLst/>
          </a:prstGeom>
          <a:noFill/>
        </p:spPr>
        <p:txBody>
          <a:bodyPr wrap="square" rtlCol="0">
            <a:spAutoFit/>
          </a:bodyPr>
          <a:lstStyle/>
          <a:p>
            <a:r>
              <a:rPr lang="en-GB" dirty="0">
                <a:latin typeface="Century Gothic" panose="020B0502020202020204" pitchFamily="34" charset="0"/>
              </a:rPr>
              <a:t>Recognising the injustices caused by prejudice, stereotypes and discrimination in learning and workplaces.    </a:t>
            </a: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4" y="5762631"/>
            <a:ext cx="6804914" cy="646331"/>
          </a:xfrm>
          <a:prstGeom prst="rect">
            <a:avLst/>
          </a:prstGeom>
          <a:noFill/>
        </p:spPr>
        <p:txBody>
          <a:bodyPr wrap="square" rtlCol="0">
            <a:spAutoFit/>
          </a:bodyPr>
          <a:lstStyle/>
          <a:p>
            <a:r>
              <a:rPr lang="en-GB" dirty="0">
                <a:latin typeface="Century Gothic" panose="020B0502020202020204" pitchFamily="34" charset="0"/>
              </a:rPr>
              <a:t>Being aware that there are trends in local and national labour markets.  </a:t>
            </a:r>
          </a:p>
        </p:txBody>
      </p:sp>
      <p:sp>
        <p:nvSpPr>
          <p:cNvPr id="19" name="Shape 114">
            <a:extLst>
              <a:ext uri="{FF2B5EF4-FFF2-40B4-BE49-F238E27FC236}">
                <a16:creationId xmlns:a16="http://schemas.microsoft.com/office/drawing/2014/main" id="{6C3D8C39-A000-4681-BF94-A7343C700FBC}"/>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Learning objectives for today</a:t>
            </a:r>
          </a:p>
        </p:txBody>
      </p:sp>
      <p:pic>
        <p:nvPicPr>
          <p:cNvPr id="20" name="Picture 19" descr="Berkshire Opportunities logo">
            <a:extLst>
              <a:ext uri="{FF2B5EF4-FFF2-40B4-BE49-F238E27FC236}">
                <a16:creationId xmlns:a16="http://schemas.microsoft.com/office/drawing/2014/main" id="{445DF588-DDBB-4623-860E-3F54A341E3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5D5D3CFB-BA1E-4C62-8428-CC09D7055621}"/>
              </a:ext>
            </a:extLst>
          </p:cNvPr>
          <p:cNvPicPr>
            <a:picLocks noChangeAspect="1"/>
          </p:cNvPicPr>
          <p:nvPr/>
        </p:nvPicPr>
        <p:blipFill>
          <a:blip r:embed="rId4"/>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5D6F5F8A-3B6A-434B-A087-5EC9AA55B394}"/>
              </a:ext>
            </a:extLst>
          </p:cNvPr>
          <p:cNvPicPr>
            <a:picLocks noChangeAspect="1"/>
          </p:cNvPicPr>
          <p:nvPr/>
        </p:nvPicPr>
        <p:blipFill>
          <a:blip r:embed="rId5"/>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9D916A37-E928-4C4F-A7FA-61661F8684CC}"/>
              </a:ext>
            </a:extLst>
          </p:cNvPr>
          <p:cNvPicPr>
            <a:picLocks noChangeAspect="1"/>
          </p:cNvPicPr>
          <p:nvPr/>
        </p:nvPicPr>
        <p:blipFill>
          <a:blip r:embed="rId6"/>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FD18F26F-FFD5-4ED6-9FC9-E50CA00D58E0}"/>
              </a:ext>
            </a:extLst>
          </p:cNvPr>
          <p:cNvPicPr>
            <a:picLocks noChangeAspect="1"/>
          </p:cNvPicPr>
          <p:nvPr/>
        </p:nvPicPr>
        <p:blipFill>
          <a:blip r:embed="rId7"/>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2CD92427-B81B-4CDA-9E9D-B4AFEE5B7B9D}"/>
              </a:ext>
            </a:extLst>
          </p:cNvPr>
          <p:cNvPicPr>
            <a:picLocks noChangeAspect="1"/>
          </p:cNvPicPr>
          <p:nvPr/>
        </p:nvPicPr>
        <p:blipFill>
          <a:blip r:embed="rId8"/>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A910564D-C786-4C7B-B1A1-1C7BC864B7CB}"/>
              </a:ext>
            </a:extLst>
          </p:cNvPr>
          <p:cNvPicPr>
            <a:picLocks noChangeAspect="1"/>
          </p:cNvPicPr>
          <p:nvPr/>
        </p:nvPicPr>
        <p:blipFill rotWithShape="1">
          <a:blip r:embed="rId9"/>
          <a:srcRect l="1672" r="7293"/>
          <a:stretch/>
        </p:blipFill>
        <p:spPr>
          <a:xfrm>
            <a:off x="606538" y="2000322"/>
            <a:ext cx="765062" cy="792000"/>
          </a:xfrm>
          <a:prstGeom prst="rect">
            <a:avLst/>
          </a:prstGeom>
        </p:spPr>
      </p:pic>
    </p:spTree>
    <p:extLst>
      <p:ext uri="{BB962C8B-B14F-4D97-AF65-F5344CB8AC3E}">
        <p14:creationId xmlns:p14="http://schemas.microsoft.com/office/powerpoint/2010/main" val="3861717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pic>
        <p:nvPicPr>
          <p:cNvPr id="20" name="Picture 2" descr="Berkshire Opportunities logo">
            <a:extLst>
              <a:ext uri="{FF2B5EF4-FFF2-40B4-BE49-F238E27FC236}">
                <a16:creationId xmlns:a16="http://schemas.microsoft.com/office/drawing/2014/main" id="{66B332EE-33EA-43DA-B353-15EFCA83B392}"/>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20"/>
              </a:buBlip>
            </a:pPr>
            <a:r>
              <a:rPr lang="en-GB" sz="1600" dirty="0">
                <a:solidFill>
                  <a:schemeClr val="tx1"/>
                </a:solidFill>
                <a:latin typeface="Century Gothic" panose="020B0502020202020204" pitchFamily="34" charset="0"/>
              </a:rPr>
              <a:t>Royal Berkshire Hospital</a:t>
            </a:r>
          </a:p>
          <a:p>
            <a:pPr marL="285750" indent="-285750">
              <a:buBlip>
                <a:blip r:embed="rId20"/>
              </a:buBlip>
            </a:pPr>
            <a:r>
              <a:rPr lang="en-GB" sz="1600" dirty="0">
                <a:solidFill>
                  <a:schemeClr val="tx1"/>
                </a:solidFill>
                <a:latin typeface="Century Gothic" panose="020B0502020202020204" pitchFamily="34" charset="0"/>
              </a:rPr>
              <a:t>Berkshire Health Care</a:t>
            </a:r>
          </a:p>
          <a:p>
            <a:pPr marL="285750" indent="-285750">
              <a:buBlip>
                <a:blip r:embed="rId20"/>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20"/>
              </a:buBlip>
            </a:pPr>
            <a:r>
              <a:rPr lang="en-GB" sz="1600" dirty="0">
                <a:solidFill>
                  <a:schemeClr val="tx1"/>
                </a:solidFill>
                <a:latin typeface="Century Gothic" panose="020B0502020202020204" pitchFamily="34" charset="0"/>
              </a:rPr>
              <a:t>Wexham Park Hospital</a:t>
            </a:r>
          </a:p>
          <a:p>
            <a:pPr marL="285750" indent="-285750">
              <a:buBlip>
                <a:blip r:embed="rId20"/>
              </a:buBlip>
            </a:pPr>
            <a:r>
              <a:rPr lang="en-GB" sz="1600" dirty="0">
                <a:solidFill>
                  <a:schemeClr val="tx1"/>
                </a:solidFill>
                <a:latin typeface="Century Gothic" panose="020B0502020202020204" pitchFamily="34" charset="0"/>
              </a:rPr>
              <a:t>Broadmoor Hospital </a:t>
            </a:r>
          </a:p>
          <a:p>
            <a:pPr marL="285750" indent="-285750">
              <a:buBlip>
                <a:blip r:embed="rId20"/>
              </a:buBlip>
            </a:pPr>
            <a:r>
              <a:rPr lang="en-GB" sz="1600" dirty="0">
                <a:solidFill>
                  <a:schemeClr val="tx1"/>
                </a:solidFill>
                <a:latin typeface="Century Gothic" panose="020B0502020202020204" pitchFamily="34" charset="0"/>
              </a:rPr>
              <a:t>Berkshire Independent Hospital</a:t>
            </a:r>
          </a:p>
          <a:p>
            <a:pPr marL="285750" indent="-285750">
              <a:buBlip>
                <a:blip r:embed="rId20"/>
              </a:buBlip>
            </a:pPr>
            <a:r>
              <a:rPr lang="en-GB" sz="1600" dirty="0">
                <a:solidFill>
                  <a:schemeClr val="tx1"/>
                </a:solidFill>
                <a:latin typeface="Century Gothic" panose="020B0502020202020204" pitchFamily="34" charset="0"/>
              </a:rPr>
              <a:t>Local authorities</a:t>
            </a:r>
          </a:p>
        </p:txBody>
      </p:sp>
    </p:spTree>
    <p:extLst>
      <p:ext uri="{BB962C8B-B14F-4D97-AF65-F5344CB8AC3E}">
        <p14:creationId xmlns:p14="http://schemas.microsoft.com/office/powerpoint/2010/main" val="2222499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2" descr="Berkshire Opportunities logo">
            <a:extLst>
              <a:ext uri="{FF2B5EF4-FFF2-40B4-BE49-F238E27FC236}">
                <a16:creationId xmlns:a16="http://schemas.microsoft.com/office/drawing/2014/main" id="{56ADF8F4-7BD5-41EA-BB92-3C2D91C788DA}"/>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01251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13">
            <a:extLst>
              <a:ext uri="{FF2B5EF4-FFF2-40B4-BE49-F238E27FC236}">
                <a16:creationId xmlns:a16="http://schemas.microsoft.com/office/drawing/2014/main" id="{C040F6B3-3096-4C24-ADDE-FB1ADA6F8BC7}"/>
              </a:ext>
            </a:extLst>
          </p:cNvPr>
          <p:cNvSpPr/>
          <p:nvPr/>
        </p:nvSpPr>
        <p:spPr>
          <a:xfrm>
            <a:off x="472484" y="1315855"/>
            <a:ext cx="8199031" cy="4667205"/>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sz="1600"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sz="1600"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sz="1600"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Prejudice: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An unfair and unreasonable opinion or feeling, especially when formed without enough thought or knowledge.</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Stereotype: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A set idea that people have about what someone or something is like, especially an idea that is wrong.</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Discrimination: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Treating a person or particular group of people differently, especially in a worse way from the way in which you treat other people, because of their skin colour, sex, sexuality, etc.</a:t>
            </a:r>
          </a:p>
          <a:p>
            <a:pPr>
              <a:buClr>
                <a:srgbClr val="BA1A1A"/>
              </a:buClr>
              <a:buSzPct val="100000"/>
            </a:pPr>
            <a:endParaRPr lang="en-GB" sz="1600"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5" name="Shape 114">
            <a:extLst>
              <a:ext uri="{FF2B5EF4-FFF2-40B4-BE49-F238E27FC236}">
                <a16:creationId xmlns:a16="http://schemas.microsoft.com/office/drawing/2014/main" id="{DB7A03F0-6229-4650-B029-F2DE8C2F53EA}"/>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pic>
        <p:nvPicPr>
          <p:cNvPr id="6" name="Picture 5" descr="Berkshire Opportunities logo">
            <a:extLst>
              <a:ext uri="{FF2B5EF4-FFF2-40B4-BE49-F238E27FC236}">
                <a16:creationId xmlns:a16="http://schemas.microsoft.com/office/drawing/2014/main" id="{A96B3E13-EBBE-4895-86E4-7F3348A3C7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249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35" name="Graphic 34" descr="Marker outline">
            <a:extLst>
              <a:ext uri="{FF2B5EF4-FFF2-40B4-BE49-F238E27FC236}">
                <a16:creationId xmlns:a16="http://schemas.microsoft.com/office/drawing/2014/main" id="{E6882722-7896-4718-A913-F613A2F8DA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11310" y="2288847"/>
            <a:ext cx="4876800" cy="4876800"/>
          </a:xfrm>
          <a:prstGeom prst="rect">
            <a:avLst/>
          </a:prstGeom>
        </p:spPr>
      </p:pic>
      <p:pic>
        <p:nvPicPr>
          <p:cNvPr id="36" name="Graphic 35" descr="Remote work outline">
            <a:extLst>
              <a:ext uri="{FF2B5EF4-FFF2-40B4-BE49-F238E27FC236}">
                <a16:creationId xmlns:a16="http://schemas.microsoft.com/office/drawing/2014/main" id="{6DC66608-C704-4DF9-A0CD-1A88BD76606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50863" y="699783"/>
            <a:ext cx="4876800" cy="4876800"/>
          </a:xfrm>
          <a:prstGeom prst="rect">
            <a:avLst/>
          </a:prstGeom>
        </p:spPr>
      </p:pic>
      <p:sp>
        <p:nvSpPr>
          <p:cNvPr id="37" name="Rectangle: Rounded Corners 36">
            <a:extLst>
              <a:ext uri="{FF2B5EF4-FFF2-40B4-BE49-F238E27FC236}">
                <a16:creationId xmlns:a16="http://schemas.microsoft.com/office/drawing/2014/main" id="{8EC74F95-2DAD-497F-BA25-DDAB05DF1EC2}"/>
              </a:ext>
            </a:extLst>
          </p:cNvPr>
          <p:cNvSpPr/>
          <p:nvPr/>
        </p:nvSpPr>
        <p:spPr>
          <a:xfrm>
            <a:off x="5303350" y="978191"/>
            <a:ext cx="3537366" cy="235945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LMI is </a:t>
            </a:r>
            <a:r>
              <a:rPr lang="en-GB" sz="1600" b="1" dirty="0">
                <a:solidFill>
                  <a:schemeClr val="tx1"/>
                </a:solidFill>
                <a:latin typeface="Century Gothic" panose="020B0502020202020204" pitchFamily="34" charset="0"/>
              </a:rPr>
              <a:t>important for social mobility</a:t>
            </a:r>
            <a:r>
              <a:rPr lang="en-GB" sz="1600" dirty="0">
                <a:solidFill>
                  <a:schemeClr val="tx1"/>
                </a:solidFill>
                <a:latin typeface="Century Gothic" panose="020B0502020202020204" pitchFamily="34" charset="0"/>
              </a:rPr>
              <a:t>, allowing young people to be </a:t>
            </a:r>
            <a:r>
              <a:rPr lang="en-GB" sz="1600" b="1" dirty="0">
                <a:solidFill>
                  <a:schemeClr val="tx1"/>
                </a:solidFill>
                <a:latin typeface="Century Gothic" panose="020B0502020202020204" pitchFamily="34" charset="0"/>
              </a:rPr>
              <a:t>more equipped </a:t>
            </a:r>
            <a:r>
              <a:rPr lang="en-GB" sz="1600" dirty="0">
                <a:solidFill>
                  <a:schemeClr val="tx1"/>
                </a:solidFill>
                <a:latin typeface="Century Gothic" panose="020B0502020202020204" pitchFamily="34" charset="0"/>
              </a:rPr>
              <a:t>to </a:t>
            </a:r>
            <a:r>
              <a:rPr lang="en-GB" sz="1600" b="1" dirty="0">
                <a:solidFill>
                  <a:schemeClr val="tx1"/>
                </a:solidFill>
                <a:latin typeface="Century Gothic" panose="020B0502020202020204" pitchFamily="34" charset="0"/>
              </a:rPr>
              <a:t>understand</a:t>
            </a:r>
            <a:r>
              <a:rPr lang="en-GB" sz="1600" dirty="0">
                <a:solidFill>
                  <a:schemeClr val="tx1"/>
                </a:solidFill>
                <a:latin typeface="Century Gothic" panose="020B0502020202020204" pitchFamily="34" charset="0"/>
              </a:rPr>
              <a:t> what is on offer in their region and </a:t>
            </a:r>
            <a:r>
              <a:rPr lang="en-GB" sz="1600" b="1" dirty="0">
                <a:solidFill>
                  <a:schemeClr val="tx1"/>
                </a:solidFill>
                <a:latin typeface="Century Gothic" panose="020B0502020202020204" pitchFamily="34" charset="0"/>
              </a:rPr>
              <a:t>how to get there </a:t>
            </a:r>
            <a:r>
              <a:rPr lang="en-GB" sz="1600" dirty="0">
                <a:solidFill>
                  <a:schemeClr val="tx1"/>
                </a:solidFill>
                <a:latin typeface="Century Gothic" panose="020B0502020202020204" pitchFamily="34" charset="0"/>
              </a:rPr>
              <a:t>by making informed decisions about their </a:t>
            </a:r>
            <a:r>
              <a:rPr lang="en-GB" sz="1600" b="1" dirty="0">
                <a:solidFill>
                  <a:schemeClr val="tx1"/>
                </a:solidFill>
                <a:latin typeface="Century Gothic" panose="020B0502020202020204" pitchFamily="34" charset="0"/>
              </a:rPr>
              <a:t>future career choices</a:t>
            </a:r>
            <a:r>
              <a:rPr lang="en-GB" sz="1600" dirty="0">
                <a:solidFill>
                  <a:schemeClr val="tx1"/>
                </a:solidFill>
                <a:latin typeface="Century Gothic" panose="020B0502020202020204" pitchFamily="34" charset="0"/>
              </a:rPr>
              <a:t>.</a:t>
            </a:r>
          </a:p>
        </p:txBody>
      </p:sp>
      <p:sp>
        <p:nvSpPr>
          <p:cNvPr id="38" name="Rectangle: Rounded Corners 37">
            <a:extLst>
              <a:ext uri="{FF2B5EF4-FFF2-40B4-BE49-F238E27FC236}">
                <a16:creationId xmlns:a16="http://schemas.microsoft.com/office/drawing/2014/main" id="{DC720C69-5D25-4598-AD9C-2C580EE45987}"/>
              </a:ext>
            </a:extLst>
          </p:cNvPr>
          <p:cNvSpPr/>
          <p:nvPr/>
        </p:nvSpPr>
        <p:spPr>
          <a:xfrm>
            <a:off x="303283" y="2245490"/>
            <a:ext cx="4725917" cy="109215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Discuss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How do you think the Labour Market Information could help you find a job?</a:t>
            </a:r>
          </a:p>
        </p:txBody>
      </p:sp>
      <p:pic>
        <p:nvPicPr>
          <p:cNvPr id="39" name="Picture 2" descr="City Guide icon">
            <a:extLst>
              <a:ext uri="{FF2B5EF4-FFF2-40B4-BE49-F238E27FC236}">
                <a16:creationId xmlns:a16="http://schemas.microsoft.com/office/drawing/2014/main" id="{2622E8A1-6B49-45C5-AB80-3BF6F20E91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7572" y="3859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Learning icon">
            <a:extLst>
              <a:ext uri="{FF2B5EF4-FFF2-40B4-BE49-F238E27FC236}">
                <a16:creationId xmlns:a16="http://schemas.microsoft.com/office/drawing/2014/main" id="{EF23BE1F-D310-47EC-AB79-242B5F3D858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3283" y="3859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Hard Working icon">
            <a:extLst>
              <a:ext uri="{FF2B5EF4-FFF2-40B4-BE49-F238E27FC236}">
                <a16:creationId xmlns:a16="http://schemas.microsoft.com/office/drawing/2014/main" id="{2A955805-9B35-4742-880A-042B9FE302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5427" y="3859969"/>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958A2ED7-248A-4AB4-8294-0D42A3936CE7}"/>
              </a:ext>
            </a:extLst>
          </p:cNvPr>
          <p:cNvSpPr/>
          <p:nvPr/>
        </p:nvSpPr>
        <p:spPr>
          <a:xfrm>
            <a:off x="3963916" y="3580889"/>
            <a:ext cx="4876801" cy="80384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LMI highlights the </a:t>
            </a:r>
            <a:r>
              <a:rPr lang="en-GB" sz="1600" b="1" dirty="0">
                <a:solidFill>
                  <a:schemeClr val="tx1"/>
                </a:solidFill>
                <a:latin typeface="Century Gothic" panose="020B0502020202020204" pitchFamily="34" charset="0"/>
              </a:rPr>
              <a:t>fantastic career opportunities </a:t>
            </a:r>
            <a:r>
              <a:rPr lang="en-GB" sz="1600" dirty="0">
                <a:solidFill>
                  <a:schemeClr val="tx1"/>
                </a:solidFill>
                <a:latin typeface="Century Gothic" panose="020B0502020202020204" pitchFamily="34" charset="0"/>
              </a:rPr>
              <a:t>available across the county. </a:t>
            </a:r>
          </a:p>
        </p:txBody>
      </p:sp>
      <p:sp>
        <p:nvSpPr>
          <p:cNvPr id="43" name="Rectangle: Rounded Corners 42">
            <a:extLst>
              <a:ext uri="{FF2B5EF4-FFF2-40B4-BE49-F238E27FC236}">
                <a16:creationId xmlns:a16="http://schemas.microsoft.com/office/drawing/2014/main" id="{71153F0B-0A9C-4BB9-98AA-47569F9FB843}"/>
              </a:ext>
            </a:extLst>
          </p:cNvPr>
          <p:cNvSpPr/>
          <p:nvPr/>
        </p:nvSpPr>
        <p:spPr>
          <a:xfrm>
            <a:off x="303283" y="5133751"/>
            <a:ext cx="3398689" cy="1043907"/>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It helps </a:t>
            </a:r>
            <a:r>
              <a:rPr lang="en-GB" sz="1600" b="1" dirty="0">
                <a:solidFill>
                  <a:schemeClr val="tx1"/>
                </a:solidFill>
                <a:latin typeface="Century Gothic" panose="020B0502020202020204" pitchFamily="34" charset="0"/>
              </a:rPr>
              <a:t>decode the world of work</a:t>
            </a:r>
            <a:r>
              <a:rPr lang="en-GB" sz="1600" dirty="0">
                <a:solidFill>
                  <a:schemeClr val="tx1"/>
                </a:solidFill>
                <a:latin typeface="Century Gothic" panose="020B0502020202020204" pitchFamily="34" charset="0"/>
              </a:rPr>
              <a:t> by breaking it down into </a:t>
            </a:r>
            <a:r>
              <a:rPr lang="en-GB" sz="1600" b="1" dirty="0">
                <a:solidFill>
                  <a:schemeClr val="tx1"/>
                </a:solidFill>
                <a:latin typeface="Century Gothic" panose="020B0502020202020204" pitchFamily="34" charset="0"/>
              </a:rPr>
              <a:t>digestible chunks</a:t>
            </a:r>
            <a:r>
              <a:rPr lang="en-GB" sz="1600" dirty="0">
                <a:solidFill>
                  <a:schemeClr val="tx1"/>
                </a:solidFill>
                <a:latin typeface="Century Gothic" panose="020B0502020202020204" pitchFamily="34" charset="0"/>
              </a:rPr>
              <a:t>.</a:t>
            </a:r>
          </a:p>
        </p:txBody>
      </p:sp>
      <p:pic>
        <p:nvPicPr>
          <p:cNvPr id="44" name="Picture 43" descr="Schools">
            <a:extLst>
              <a:ext uri="{FF2B5EF4-FFF2-40B4-BE49-F238E27FC236}">
                <a16:creationId xmlns:a16="http://schemas.microsoft.com/office/drawing/2014/main" id="{78DBAFA0-4A01-4564-A3B5-F257E89C29C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3916" y="4576458"/>
            <a:ext cx="4876800" cy="2000250"/>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Berkshire Opportunities logo">
            <a:extLst>
              <a:ext uri="{FF2B5EF4-FFF2-40B4-BE49-F238E27FC236}">
                <a16:creationId xmlns:a16="http://schemas.microsoft.com/office/drawing/2014/main" id="{249BC305-60D6-4F8F-9E84-4514303AA99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46" name="Pentagon 20">
            <a:extLst>
              <a:ext uri="{FF2B5EF4-FFF2-40B4-BE49-F238E27FC236}">
                <a16:creationId xmlns:a16="http://schemas.microsoft.com/office/drawing/2014/main" id="{B64C6C80-FD13-424B-80CA-BCC98028B2F7}"/>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1</a:t>
            </a:r>
          </a:p>
        </p:txBody>
      </p:sp>
      <p:sp>
        <p:nvSpPr>
          <p:cNvPr id="47" name="Shape 114">
            <a:extLst>
              <a:ext uri="{FF2B5EF4-FFF2-40B4-BE49-F238E27FC236}">
                <a16:creationId xmlns:a16="http://schemas.microsoft.com/office/drawing/2014/main" id="{A8E50E0C-B258-4945-9A1E-934D466A7029}"/>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Labour Market Information?</a:t>
            </a:r>
          </a:p>
        </p:txBody>
      </p:sp>
      <p:sp>
        <p:nvSpPr>
          <p:cNvPr id="48" name="Rectangle: Rounded Corners 47">
            <a:extLst>
              <a:ext uri="{FF2B5EF4-FFF2-40B4-BE49-F238E27FC236}">
                <a16:creationId xmlns:a16="http://schemas.microsoft.com/office/drawing/2014/main" id="{C460DAF2-FEB0-454D-8603-41DC8672AA61}"/>
              </a:ext>
            </a:extLst>
          </p:cNvPr>
          <p:cNvSpPr/>
          <p:nvPr/>
        </p:nvSpPr>
        <p:spPr>
          <a:xfrm>
            <a:off x="303284" y="978191"/>
            <a:ext cx="4725916" cy="1027231"/>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Labour Market Information (LMI)</a:t>
            </a:r>
          </a:p>
          <a:p>
            <a:pPr algn="ctr"/>
            <a:r>
              <a:rPr lang="en-GB" sz="1600" dirty="0">
                <a:solidFill>
                  <a:schemeClr val="tx1"/>
                </a:solidFill>
                <a:latin typeface="Century Gothic" panose="020B0502020202020204" pitchFamily="34" charset="0"/>
              </a:rPr>
              <a:t>is region specific and it tells you about the current work and job environments. </a:t>
            </a:r>
          </a:p>
        </p:txBody>
      </p:sp>
    </p:spTree>
    <p:extLst>
      <p:ext uri="{BB962C8B-B14F-4D97-AF65-F5344CB8AC3E}">
        <p14:creationId xmlns:p14="http://schemas.microsoft.com/office/powerpoint/2010/main" val="688824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par>
                                <p:cTn id="18" presetID="10" presetClass="entr" presetSubtype="0"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2"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Graphic 47" descr="Left Brain outline">
            <a:extLst>
              <a:ext uri="{FF2B5EF4-FFF2-40B4-BE49-F238E27FC236}">
                <a16:creationId xmlns:a16="http://schemas.microsoft.com/office/drawing/2014/main" id="{B4085EDC-561E-4365-96BF-3F8D23BB112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717" y="2034760"/>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23" name="Graphic 22" descr="Map with pin outline">
            <a:extLst>
              <a:ext uri="{FF2B5EF4-FFF2-40B4-BE49-F238E27FC236}">
                <a16:creationId xmlns:a16="http://schemas.microsoft.com/office/drawing/2014/main" id="{54951E6E-4B55-49B8-BD44-ACE17422870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5518" y="6717"/>
            <a:ext cx="4876800" cy="4876800"/>
          </a:xfrm>
          <a:prstGeom prst="rect">
            <a:avLst/>
          </a:prstGeom>
        </p:spPr>
      </p:pic>
      <p:sp>
        <p:nvSpPr>
          <p:cNvPr id="24" name="Rectangle: Rounded Corners 23">
            <a:extLst>
              <a:ext uri="{FF2B5EF4-FFF2-40B4-BE49-F238E27FC236}">
                <a16:creationId xmlns:a16="http://schemas.microsoft.com/office/drawing/2014/main" id="{B800C6A3-A156-4858-9AA8-557F2FE465AC}"/>
              </a:ext>
            </a:extLst>
          </p:cNvPr>
          <p:cNvSpPr/>
          <p:nvPr/>
        </p:nvSpPr>
        <p:spPr>
          <a:xfrm>
            <a:off x="255515" y="899378"/>
            <a:ext cx="5492141" cy="1264335"/>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Discuss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Talk to a partner about what opportunities you know of in your local area. Then, click to find out more about which sectors have roles on offer in Berkshire.</a:t>
            </a:r>
          </a:p>
        </p:txBody>
      </p:sp>
      <p:sp>
        <p:nvSpPr>
          <p:cNvPr id="25" name="Rectangle: Rounded Corners 24">
            <a:extLst>
              <a:ext uri="{FF2B5EF4-FFF2-40B4-BE49-F238E27FC236}">
                <a16:creationId xmlns:a16="http://schemas.microsoft.com/office/drawing/2014/main" id="{F6E5811F-02DD-4972-9205-837BF79E720F}"/>
              </a:ext>
            </a:extLst>
          </p:cNvPr>
          <p:cNvSpPr/>
          <p:nvPr/>
        </p:nvSpPr>
        <p:spPr>
          <a:xfrm>
            <a:off x="3791389" y="3563517"/>
            <a:ext cx="1565472" cy="961805"/>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Education</a:t>
            </a:r>
          </a:p>
        </p:txBody>
      </p:sp>
      <p:sp>
        <p:nvSpPr>
          <p:cNvPr id="27" name="Rectangle: Rounded Corners 26">
            <a:extLst>
              <a:ext uri="{FF2B5EF4-FFF2-40B4-BE49-F238E27FC236}">
                <a16:creationId xmlns:a16="http://schemas.microsoft.com/office/drawing/2014/main" id="{E9E89CB0-A779-4C3C-A0FA-7298B7336A14}"/>
              </a:ext>
            </a:extLst>
          </p:cNvPr>
          <p:cNvSpPr/>
          <p:nvPr/>
        </p:nvSpPr>
        <p:spPr>
          <a:xfrm>
            <a:off x="2131199" y="4823215"/>
            <a:ext cx="230336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Transport and Distribution</a:t>
            </a:r>
          </a:p>
        </p:txBody>
      </p:sp>
      <p:sp>
        <p:nvSpPr>
          <p:cNvPr id="29" name="Rectangle: Rounded Corners 28">
            <a:extLst>
              <a:ext uri="{FF2B5EF4-FFF2-40B4-BE49-F238E27FC236}">
                <a16:creationId xmlns:a16="http://schemas.microsoft.com/office/drawing/2014/main" id="{BF5BB276-4AD1-4220-873A-9C699F4A3E50}"/>
              </a:ext>
            </a:extLst>
          </p:cNvPr>
          <p:cNvSpPr/>
          <p:nvPr/>
        </p:nvSpPr>
        <p:spPr>
          <a:xfrm>
            <a:off x="3783632" y="2483512"/>
            <a:ext cx="156547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Construction</a:t>
            </a:r>
          </a:p>
        </p:txBody>
      </p:sp>
      <p:sp>
        <p:nvSpPr>
          <p:cNvPr id="30" name="Rectangle: Rounded Corners 29">
            <a:extLst>
              <a:ext uri="{FF2B5EF4-FFF2-40B4-BE49-F238E27FC236}">
                <a16:creationId xmlns:a16="http://schemas.microsoft.com/office/drawing/2014/main" id="{D12431A9-4FF7-402C-B388-5A79E92FFF2A}"/>
              </a:ext>
            </a:extLst>
          </p:cNvPr>
          <p:cNvSpPr/>
          <p:nvPr/>
        </p:nvSpPr>
        <p:spPr>
          <a:xfrm>
            <a:off x="5660574" y="3564171"/>
            <a:ext cx="2146151" cy="961805"/>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Business and Finance</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2" name="Rectangle: Rounded Corners 31">
            <a:extLst>
              <a:ext uri="{FF2B5EF4-FFF2-40B4-BE49-F238E27FC236}">
                <a16:creationId xmlns:a16="http://schemas.microsoft.com/office/drawing/2014/main" id="{B8AF6507-220C-4A25-A33E-C35D0FD69E62}"/>
              </a:ext>
            </a:extLst>
          </p:cNvPr>
          <p:cNvSpPr/>
          <p:nvPr/>
        </p:nvSpPr>
        <p:spPr>
          <a:xfrm>
            <a:off x="273933" y="4823215"/>
            <a:ext cx="1565472"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Hospitality</a:t>
            </a:r>
          </a:p>
        </p:txBody>
      </p:sp>
      <p:sp>
        <p:nvSpPr>
          <p:cNvPr id="33" name="Rectangle: Rounded Corners 32">
            <a:extLst>
              <a:ext uri="{FF2B5EF4-FFF2-40B4-BE49-F238E27FC236}">
                <a16:creationId xmlns:a16="http://schemas.microsoft.com/office/drawing/2014/main" id="{C0F37A00-0EF0-4F2D-90A6-FCC22895920E}"/>
              </a:ext>
            </a:extLst>
          </p:cNvPr>
          <p:cNvSpPr/>
          <p:nvPr/>
        </p:nvSpPr>
        <p:spPr>
          <a:xfrm>
            <a:off x="1409382" y="3563517"/>
            <a:ext cx="2078294" cy="961805"/>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Health, Care and Welfare </a:t>
            </a:r>
          </a:p>
        </p:txBody>
      </p:sp>
      <p:sp>
        <p:nvSpPr>
          <p:cNvPr id="35" name="Rectangle: Rounded Corners 34">
            <a:extLst>
              <a:ext uri="{FF2B5EF4-FFF2-40B4-BE49-F238E27FC236}">
                <a16:creationId xmlns:a16="http://schemas.microsoft.com/office/drawing/2014/main" id="{512A1D08-85A8-44A9-B62A-248B87725921}"/>
              </a:ext>
            </a:extLst>
          </p:cNvPr>
          <p:cNvSpPr/>
          <p:nvPr/>
        </p:nvSpPr>
        <p:spPr>
          <a:xfrm>
            <a:off x="1397746" y="2483512"/>
            <a:ext cx="2078294"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Digital Technology</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6" name="Rectangle: Rounded Corners 35">
            <a:extLst>
              <a:ext uri="{FF2B5EF4-FFF2-40B4-BE49-F238E27FC236}">
                <a16:creationId xmlns:a16="http://schemas.microsoft.com/office/drawing/2014/main" id="{8481BA8F-BFCF-4495-9912-DDCA1FBFE36F}"/>
              </a:ext>
            </a:extLst>
          </p:cNvPr>
          <p:cNvSpPr/>
          <p:nvPr/>
        </p:nvSpPr>
        <p:spPr>
          <a:xfrm>
            <a:off x="5656696" y="2483512"/>
            <a:ext cx="2146151"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Engineering and Science</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7" name="Rectangle: Rounded Corners 36">
            <a:extLst>
              <a:ext uri="{FF2B5EF4-FFF2-40B4-BE49-F238E27FC236}">
                <a16:creationId xmlns:a16="http://schemas.microsoft.com/office/drawing/2014/main" id="{01A41D15-C7A7-427C-AB45-0809F95A5BDA}"/>
              </a:ext>
            </a:extLst>
          </p:cNvPr>
          <p:cNvSpPr/>
          <p:nvPr/>
        </p:nvSpPr>
        <p:spPr>
          <a:xfrm>
            <a:off x="4726355" y="4823215"/>
            <a:ext cx="2303362"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Sales and Customer Service</a:t>
            </a:r>
          </a:p>
        </p:txBody>
      </p:sp>
      <p:sp>
        <p:nvSpPr>
          <p:cNvPr id="38" name="Rectangle: Rounded Corners 37">
            <a:extLst>
              <a:ext uri="{FF2B5EF4-FFF2-40B4-BE49-F238E27FC236}">
                <a16:creationId xmlns:a16="http://schemas.microsoft.com/office/drawing/2014/main" id="{D764AD2C-5238-47F6-B706-9D4BFCF678B2}"/>
              </a:ext>
            </a:extLst>
          </p:cNvPr>
          <p:cNvSpPr/>
          <p:nvPr/>
        </p:nvSpPr>
        <p:spPr>
          <a:xfrm>
            <a:off x="272530" y="5901431"/>
            <a:ext cx="8614454" cy="681568"/>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Challenge: </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Do you know what the biggest sectors are in Berkshire?</a:t>
            </a:r>
          </a:p>
        </p:txBody>
      </p:sp>
      <p:sp>
        <p:nvSpPr>
          <p:cNvPr id="39" name="Rectangle: Rounded Corners 38">
            <a:extLst>
              <a:ext uri="{FF2B5EF4-FFF2-40B4-BE49-F238E27FC236}">
                <a16:creationId xmlns:a16="http://schemas.microsoft.com/office/drawing/2014/main" id="{F30EF03E-9FD5-409D-A282-956AC389ECAB}"/>
              </a:ext>
            </a:extLst>
          </p:cNvPr>
          <p:cNvSpPr/>
          <p:nvPr/>
        </p:nvSpPr>
        <p:spPr>
          <a:xfrm>
            <a:off x="5901586" y="901263"/>
            <a:ext cx="2986898" cy="1261070"/>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Sector</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An area of work and production that makes money for an area or country. </a:t>
            </a:r>
          </a:p>
        </p:txBody>
      </p:sp>
      <p:sp>
        <p:nvSpPr>
          <p:cNvPr id="40" name="Rectangle: Rounded Corners 39">
            <a:extLst>
              <a:ext uri="{FF2B5EF4-FFF2-40B4-BE49-F238E27FC236}">
                <a16:creationId xmlns:a16="http://schemas.microsoft.com/office/drawing/2014/main" id="{045E5B0F-5D34-4494-80FE-64062CF6B492}"/>
              </a:ext>
            </a:extLst>
          </p:cNvPr>
          <p:cNvSpPr/>
          <p:nvPr/>
        </p:nvSpPr>
        <p:spPr>
          <a:xfrm>
            <a:off x="7321512" y="4823215"/>
            <a:ext cx="156547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Creative</a:t>
            </a:r>
          </a:p>
        </p:txBody>
      </p:sp>
      <p:pic>
        <p:nvPicPr>
          <p:cNvPr id="41" name="Picture 40">
            <a:hlinkClick r:id="rId7"/>
            <a:extLst>
              <a:ext uri="{FF2B5EF4-FFF2-40B4-BE49-F238E27FC236}">
                <a16:creationId xmlns:a16="http://schemas.microsoft.com/office/drawing/2014/main" id="{49ACDE9F-3632-4D45-9309-7D305C628B9E}"/>
              </a:ext>
            </a:extLst>
          </p:cNvPr>
          <p:cNvPicPr>
            <a:picLocks noChangeAspect="1"/>
          </p:cNvPicPr>
          <p:nvPr/>
        </p:nvPicPr>
        <p:blipFill>
          <a:blip r:embed="rId8"/>
          <a:stretch>
            <a:fillRect/>
          </a:stretch>
        </p:blipFill>
        <p:spPr>
          <a:xfrm>
            <a:off x="272530" y="3563517"/>
            <a:ext cx="833139" cy="972000"/>
          </a:xfrm>
          <a:prstGeom prst="rect">
            <a:avLst/>
          </a:prstGeom>
        </p:spPr>
      </p:pic>
      <p:pic>
        <p:nvPicPr>
          <p:cNvPr id="42" name="Picture 41">
            <a:hlinkClick r:id="rId9"/>
            <a:extLst>
              <a:ext uri="{FF2B5EF4-FFF2-40B4-BE49-F238E27FC236}">
                <a16:creationId xmlns:a16="http://schemas.microsoft.com/office/drawing/2014/main" id="{C7E6A50A-1654-4ADC-9A01-F7F6ED49DDB1}"/>
              </a:ext>
            </a:extLst>
          </p:cNvPr>
          <p:cNvPicPr>
            <a:picLocks noChangeAspect="1"/>
          </p:cNvPicPr>
          <p:nvPr/>
        </p:nvPicPr>
        <p:blipFill>
          <a:blip r:embed="rId10"/>
          <a:stretch>
            <a:fillRect/>
          </a:stretch>
        </p:blipFill>
        <p:spPr>
          <a:xfrm>
            <a:off x="257015" y="2408312"/>
            <a:ext cx="833139" cy="972000"/>
          </a:xfrm>
          <a:prstGeom prst="rect">
            <a:avLst/>
          </a:prstGeom>
        </p:spPr>
      </p:pic>
      <p:pic>
        <p:nvPicPr>
          <p:cNvPr id="43" name="Picture 42">
            <a:hlinkClick r:id="rId11"/>
            <a:extLst>
              <a:ext uri="{FF2B5EF4-FFF2-40B4-BE49-F238E27FC236}">
                <a16:creationId xmlns:a16="http://schemas.microsoft.com/office/drawing/2014/main" id="{9C2080E9-3361-4BD6-9ED3-C047E1465C0A}"/>
              </a:ext>
            </a:extLst>
          </p:cNvPr>
          <p:cNvPicPr>
            <a:picLocks noChangeAspect="1"/>
          </p:cNvPicPr>
          <p:nvPr/>
        </p:nvPicPr>
        <p:blipFill>
          <a:blip r:embed="rId12"/>
          <a:stretch>
            <a:fillRect/>
          </a:stretch>
        </p:blipFill>
        <p:spPr>
          <a:xfrm>
            <a:off x="8110437" y="3557498"/>
            <a:ext cx="776547" cy="972000"/>
          </a:xfrm>
          <a:prstGeom prst="rect">
            <a:avLst/>
          </a:prstGeom>
        </p:spPr>
      </p:pic>
      <p:pic>
        <p:nvPicPr>
          <p:cNvPr id="44" name="Picture 43">
            <a:hlinkClick r:id="rId13"/>
            <a:extLst>
              <a:ext uri="{FF2B5EF4-FFF2-40B4-BE49-F238E27FC236}">
                <a16:creationId xmlns:a16="http://schemas.microsoft.com/office/drawing/2014/main" id="{EF758392-43EC-4058-A726-29D1DA9ECD4E}"/>
              </a:ext>
            </a:extLst>
          </p:cNvPr>
          <p:cNvPicPr>
            <a:picLocks noChangeAspect="1"/>
          </p:cNvPicPr>
          <p:nvPr/>
        </p:nvPicPr>
        <p:blipFill>
          <a:blip r:embed="rId14"/>
          <a:stretch>
            <a:fillRect/>
          </a:stretch>
        </p:blipFill>
        <p:spPr>
          <a:xfrm>
            <a:off x="8110438" y="2408312"/>
            <a:ext cx="776547" cy="972000"/>
          </a:xfrm>
          <a:prstGeom prst="rect">
            <a:avLst/>
          </a:prstGeom>
        </p:spPr>
      </p:pic>
      <p:pic>
        <p:nvPicPr>
          <p:cNvPr id="45" name="Picture 44" descr="Berkshire Opportunities logo">
            <a:extLst>
              <a:ext uri="{FF2B5EF4-FFF2-40B4-BE49-F238E27FC236}">
                <a16:creationId xmlns:a16="http://schemas.microsoft.com/office/drawing/2014/main" id="{20E6B16F-E5A9-46BE-B9CA-7A97710C2FD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46" name="Pentagon 20">
            <a:extLst>
              <a:ext uri="{FF2B5EF4-FFF2-40B4-BE49-F238E27FC236}">
                <a16:creationId xmlns:a16="http://schemas.microsoft.com/office/drawing/2014/main" id="{6517C0BC-BA0C-4B12-A916-9A74C9CDD38E}"/>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2</a:t>
            </a:r>
          </a:p>
        </p:txBody>
      </p:sp>
      <p:sp>
        <p:nvSpPr>
          <p:cNvPr id="47" name="Shape 114">
            <a:extLst>
              <a:ext uri="{FF2B5EF4-FFF2-40B4-BE49-F238E27FC236}">
                <a16:creationId xmlns:a16="http://schemas.microsoft.com/office/drawing/2014/main" id="{6F2A3207-4BE6-46ED-B3D7-22EA8CE79849}"/>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the LMI in Berkshire?</a:t>
            </a:r>
          </a:p>
        </p:txBody>
      </p:sp>
    </p:spTree>
    <p:extLst>
      <p:ext uri="{BB962C8B-B14F-4D97-AF65-F5344CB8AC3E}">
        <p14:creationId xmlns:p14="http://schemas.microsoft.com/office/powerpoint/2010/main" val="114069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par>
                                <p:cTn id="37" presetID="10" presetClass="entr" presetSubtype="0"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9" grpId="0" animBg="1"/>
      <p:bldP spid="30" grpId="0" animBg="1"/>
      <p:bldP spid="32" grpId="0" animBg="1"/>
      <p:bldP spid="33" grpId="0" animBg="1"/>
      <p:bldP spid="35" grpId="0" animBg="1"/>
      <p:bldP spid="36" grpId="0" animBg="1"/>
      <p:bldP spid="37" grpId="0" animBg="1"/>
      <p:bldP spid="38"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Graphic 70" descr="Left Brain outline">
            <a:extLst>
              <a:ext uri="{FF2B5EF4-FFF2-40B4-BE49-F238E27FC236}">
                <a16:creationId xmlns:a16="http://schemas.microsoft.com/office/drawing/2014/main" id="{8EE22C19-3B17-4B08-8191-DAA1A667258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717" y="2034760"/>
            <a:ext cx="4876800" cy="4876800"/>
          </a:xfrm>
          <a:prstGeom prst="rect">
            <a:avLst/>
          </a:prstGeom>
        </p:spPr>
      </p:pic>
      <p:pic>
        <p:nvPicPr>
          <p:cNvPr id="72" name="Graphic 71" descr="Map with pin outline">
            <a:extLst>
              <a:ext uri="{FF2B5EF4-FFF2-40B4-BE49-F238E27FC236}">
                <a16:creationId xmlns:a16="http://schemas.microsoft.com/office/drawing/2014/main" id="{A8C823EF-511F-45C3-8B97-7482D49A1A4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5518" y="6717"/>
            <a:ext cx="4876800" cy="4876800"/>
          </a:xfrm>
          <a:prstGeom prst="rect">
            <a:avLst/>
          </a:prstGeom>
        </p:spPr>
      </p:pic>
      <p:sp>
        <p:nvSpPr>
          <p:cNvPr id="13" name="Rectangle: Rounded Corners 12">
            <a:extLst>
              <a:ext uri="{FF2B5EF4-FFF2-40B4-BE49-F238E27FC236}">
                <a16:creationId xmlns:a16="http://schemas.microsoft.com/office/drawing/2014/main" id="{79063CA0-A6E2-4CF3-9E26-9411565F50AC}"/>
              </a:ext>
            </a:extLst>
          </p:cNvPr>
          <p:cNvSpPr/>
          <p:nvPr/>
        </p:nvSpPr>
        <p:spPr>
          <a:xfrm>
            <a:off x="454563" y="897791"/>
            <a:ext cx="8327390" cy="110041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Mind the gaps (3-5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Now you’ve seen the range of active sectors in Berkshire, it’s time to see what this looks like. On your own or in a pair, choose the right answer to fill the gap in each statement – you can use the icons to help you. Then click to see if you’re right!</a:t>
            </a:r>
          </a:p>
        </p:txBody>
      </p:sp>
      <p:sp>
        <p:nvSpPr>
          <p:cNvPr id="12" name="Rectangle: Rounded Corners 11">
            <a:extLst>
              <a:ext uri="{FF2B5EF4-FFF2-40B4-BE49-F238E27FC236}">
                <a16:creationId xmlns:a16="http://schemas.microsoft.com/office/drawing/2014/main" id="{7CD5049D-70D4-4360-B788-4270836ABFD8}"/>
              </a:ext>
            </a:extLst>
          </p:cNvPr>
          <p:cNvSpPr/>
          <p:nvPr/>
        </p:nvSpPr>
        <p:spPr>
          <a:xfrm>
            <a:off x="3946602" y="2959633"/>
            <a:ext cx="3876284" cy="630188"/>
          </a:xfrm>
          <a:prstGeom prst="roundRect">
            <a:avLst/>
          </a:prstGeom>
          <a:solidFill>
            <a:srgbClr val="F4FB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You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don’t need to work for a large company</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there are hundreds of “___- companies too”.  </a:t>
            </a:r>
          </a:p>
        </p:txBody>
      </p:sp>
      <p:sp>
        <p:nvSpPr>
          <p:cNvPr id="18" name="Rectangle: Rounded Corners 17">
            <a:extLst>
              <a:ext uri="{FF2B5EF4-FFF2-40B4-BE49-F238E27FC236}">
                <a16:creationId xmlns:a16="http://schemas.microsoft.com/office/drawing/2014/main" id="{0FF70929-19EB-455E-86C7-BA089CD25CA6}"/>
              </a:ext>
            </a:extLst>
          </p:cNvPr>
          <p:cNvSpPr/>
          <p:nvPr/>
        </p:nvSpPr>
        <p:spPr>
          <a:xfrm>
            <a:off x="3971367" y="4548074"/>
            <a:ext cx="3876283" cy="630189"/>
          </a:xfrm>
          <a:prstGeom prst="roundRect">
            <a:avLst/>
          </a:prstGeom>
          <a:solidFill>
            <a:srgbClr val="F4FB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Future growth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is expected in the area of ___.</a:t>
            </a:r>
          </a:p>
        </p:txBody>
      </p:sp>
      <p:sp>
        <p:nvSpPr>
          <p:cNvPr id="19" name="Rectangle: Rounded Corners 18">
            <a:extLst>
              <a:ext uri="{FF2B5EF4-FFF2-40B4-BE49-F238E27FC236}">
                <a16:creationId xmlns:a16="http://schemas.microsoft.com/office/drawing/2014/main" id="{DDEBD0AD-656B-48CB-9D9C-82BFB922CED2}"/>
              </a:ext>
            </a:extLst>
          </p:cNvPr>
          <p:cNvSpPr/>
          <p:nvPr/>
        </p:nvSpPr>
        <p:spPr>
          <a:xfrm>
            <a:off x="1684989" y="2165413"/>
            <a:ext cx="3248579" cy="630188"/>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There are  ___ people between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18-65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years old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 Berkshire.  </a:t>
            </a:r>
          </a:p>
        </p:txBody>
      </p:sp>
      <p:sp>
        <p:nvSpPr>
          <p:cNvPr id="20" name="Rectangle: Rounded Corners 19">
            <a:extLst>
              <a:ext uri="{FF2B5EF4-FFF2-40B4-BE49-F238E27FC236}">
                <a16:creationId xmlns:a16="http://schemas.microsoft.com/office/drawing/2014/main" id="{C5BA5439-FA9A-4D1B-947F-E2290F82E163}"/>
              </a:ext>
            </a:extLst>
          </p:cNvPr>
          <p:cNvSpPr/>
          <p:nvPr/>
        </p:nvSpPr>
        <p:spPr>
          <a:xfrm>
            <a:off x="1684989" y="3753853"/>
            <a:ext cx="3248579" cy="630189"/>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___ was the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top skill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asked for by employers.  </a:t>
            </a:r>
          </a:p>
        </p:txBody>
      </p:sp>
      <p:sp>
        <p:nvSpPr>
          <p:cNvPr id="21" name="Rectangle: Rounded Corners 20">
            <a:extLst>
              <a:ext uri="{FF2B5EF4-FFF2-40B4-BE49-F238E27FC236}">
                <a16:creationId xmlns:a16="http://schemas.microsoft.com/office/drawing/2014/main" id="{CBE7D898-25E4-4AF1-ADD8-C88CD0228F5C}"/>
              </a:ext>
            </a:extLst>
          </p:cNvPr>
          <p:cNvSpPr/>
          <p:nvPr/>
        </p:nvSpPr>
        <p:spPr>
          <a:xfrm>
            <a:off x="1684988" y="5342295"/>
            <a:ext cx="3049339" cy="630189"/>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There are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opportunities in the future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____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22" name="Rectangle: Rounded Corners 21">
            <a:extLst>
              <a:ext uri="{FF2B5EF4-FFF2-40B4-BE49-F238E27FC236}">
                <a16:creationId xmlns:a16="http://schemas.microsoft.com/office/drawing/2014/main" id="{EC112FE0-77DE-4B73-9D7A-D4B95B9473B4}"/>
              </a:ext>
            </a:extLst>
          </p:cNvPr>
          <p:cNvSpPr/>
          <p:nvPr/>
        </p:nvSpPr>
        <p:spPr>
          <a:xfrm>
            <a:off x="3971367" y="6136515"/>
            <a:ext cx="3851519" cy="630189"/>
          </a:xfrm>
          <a:prstGeom prst="roundRect">
            <a:avLst/>
          </a:prstGeom>
          <a:solidFill>
            <a:srgbClr val="F4FB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highest growth sector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 Berkshire is ___</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___</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pic>
        <p:nvPicPr>
          <p:cNvPr id="23" name="Picture 4" descr="People icon">
            <a:extLst>
              <a:ext uri="{FF2B5EF4-FFF2-40B4-BE49-F238E27FC236}">
                <a16:creationId xmlns:a16="http://schemas.microsoft.com/office/drawing/2014/main" id="{5C7537DC-C019-40DB-9132-62E01B696D44}"/>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39210" y="2023307"/>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Nurse Male icon">
            <a:extLst>
              <a:ext uri="{FF2B5EF4-FFF2-40B4-BE49-F238E27FC236}">
                <a16:creationId xmlns:a16="http://schemas.microsoft.com/office/drawing/2014/main" id="{D3764242-67CF-4576-8350-A0C163A04B39}"/>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995190" y="5866745"/>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Communication icon">
            <a:extLst>
              <a:ext uri="{FF2B5EF4-FFF2-40B4-BE49-F238E27FC236}">
                <a16:creationId xmlns:a16="http://schemas.microsoft.com/office/drawing/2014/main" id="{3D1A92CB-A291-46B5-9260-2D9B3294AD9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539210" y="3621225"/>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descr="Small Business icon">
            <a:extLst>
              <a:ext uri="{FF2B5EF4-FFF2-40B4-BE49-F238E27FC236}">
                <a16:creationId xmlns:a16="http://schemas.microsoft.com/office/drawing/2014/main" id="{61F885B0-FA80-4C67-A487-5AD89C9ADC78}"/>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8019954" y="2820564"/>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10C65F58-A7FE-4772-AD20-287B1C91454F}"/>
              </a:ext>
            </a:extLst>
          </p:cNvPr>
          <p:cNvSpPr txBox="1"/>
          <p:nvPr/>
        </p:nvSpPr>
        <p:spPr>
          <a:xfrm>
            <a:off x="5394837" y="2332564"/>
            <a:ext cx="8766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450,000</a:t>
            </a:r>
          </a:p>
        </p:txBody>
      </p:sp>
      <p:sp>
        <p:nvSpPr>
          <p:cNvPr id="28" name="TextBox 27">
            <a:extLst>
              <a:ext uri="{FF2B5EF4-FFF2-40B4-BE49-F238E27FC236}">
                <a16:creationId xmlns:a16="http://schemas.microsoft.com/office/drawing/2014/main" id="{5C7D4FAF-75BE-4F4C-B43B-912E40DF7636}"/>
              </a:ext>
            </a:extLst>
          </p:cNvPr>
          <p:cNvSpPr txBox="1"/>
          <p:nvPr/>
        </p:nvSpPr>
        <p:spPr>
          <a:xfrm>
            <a:off x="6726290" y="2332564"/>
            <a:ext cx="8766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350,000</a:t>
            </a:r>
          </a:p>
        </p:txBody>
      </p:sp>
      <p:sp>
        <p:nvSpPr>
          <p:cNvPr id="29" name="TextBox 28">
            <a:extLst>
              <a:ext uri="{FF2B5EF4-FFF2-40B4-BE49-F238E27FC236}">
                <a16:creationId xmlns:a16="http://schemas.microsoft.com/office/drawing/2014/main" id="{4D5044E9-A7FC-4A8E-954A-6D67745EC727}"/>
              </a:ext>
            </a:extLst>
          </p:cNvPr>
          <p:cNvSpPr txBox="1"/>
          <p:nvPr/>
        </p:nvSpPr>
        <p:spPr>
          <a:xfrm>
            <a:off x="8057743" y="2332564"/>
            <a:ext cx="8766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250,000</a:t>
            </a:r>
          </a:p>
        </p:txBody>
      </p:sp>
      <p:sp>
        <p:nvSpPr>
          <p:cNvPr id="30" name="TextBox 29">
            <a:extLst>
              <a:ext uri="{FF2B5EF4-FFF2-40B4-BE49-F238E27FC236}">
                <a16:creationId xmlns:a16="http://schemas.microsoft.com/office/drawing/2014/main" id="{ACCF5D6B-7113-4B07-A84A-F99891DDF930}"/>
              </a:ext>
            </a:extLst>
          </p:cNvPr>
          <p:cNvSpPr txBox="1"/>
          <p:nvPr/>
        </p:nvSpPr>
        <p:spPr>
          <a:xfrm>
            <a:off x="514113" y="3136029"/>
            <a:ext cx="857978"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Medium</a:t>
            </a:r>
          </a:p>
        </p:txBody>
      </p:sp>
      <p:sp>
        <p:nvSpPr>
          <p:cNvPr id="31" name="TextBox 30">
            <a:extLst>
              <a:ext uri="{FF2B5EF4-FFF2-40B4-BE49-F238E27FC236}">
                <a16:creationId xmlns:a16="http://schemas.microsoft.com/office/drawing/2014/main" id="{067A2650-F1C8-458B-A0BA-089F0A19B343}"/>
              </a:ext>
            </a:extLst>
          </p:cNvPr>
          <p:cNvSpPr txBox="1"/>
          <p:nvPr/>
        </p:nvSpPr>
        <p:spPr>
          <a:xfrm>
            <a:off x="1673299" y="3136029"/>
            <a:ext cx="978439"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Mega</a:t>
            </a:r>
          </a:p>
        </p:txBody>
      </p:sp>
      <p:sp>
        <p:nvSpPr>
          <p:cNvPr id="32" name="TextBox 31">
            <a:extLst>
              <a:ext uri="{FF2B5EF4-FFF2-40B4-BE49-F238E27FC236}">
                <a16:creationId xmlns:a16="http://schemas.microsoft.com/office/drawing/2014/main" id="{0D438ECC-0E8A-4B0B-AA90-3B516D645537}"/>
              </a:ext>
            </a:extLst>
          </p:cNvPr>
          <p:cNvSpPr txBox="1"/>
          <p:nvPr/>
        </p:nvSpPr>
        <p:spPr>
          <a:xfrm>
            <a:off x="2952948" y="3136029"/>
            <a:ext cx="758247"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Micro</a:t>
            </a:r>
          </a:p>
        </p:txBody>
      </p:sp>
      <p:sp>
        <p:nvSpPr>
          <p:cNvPr id="33" name="TextBox 32">
            <a:extLst>
              <a:ext uri="{FF2B5EF4-FFF2-40B4-BE49-F238E27FC236}">
                <a16:creationId xmlns:a16="http://schemas.microsoft.com/office/drawing/2014/main" id="{1D78E6E5-8A6B-41E7-8DC7-0BE118FBFBCB}"/>
              </a:ext>
            </a:extLst>
          </p:cNvPr>
          <p:cNvSpPr txBox="1"/>
          <p:nvPr/>
        </p:nvSpPr>
        <p:spPr>
          <a:xfrm>
            <a:off x="5283121" y="3934470"/>
            <a:ext cx="900542"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Manners</a:t>
            </a:r>
          </a:p>
        </p:txBody>
      </p:sp>
      <p:sp>
        <p:nvSpPr>
          <p:cNvPr id="34" name="TextBox 33">
            <a:extLst>
              <a:ext uri="{FF2B5EF4-FFF2-40B4-BE49-F238E27FC236}">
                <a16:creationId xmlns:a16="http://schemas.microsoft.com/office/drawing/2014/main" id="{1646D188-6F7C-4BEA-8A78-E897DC1D3DD2}"/>
              </a:ext>
            </a:extLst>
          </p:cNvPr>
          <p:cNvSpPr txBox="1"/>
          <p:nvPr/>
        </p:nvSpPr>
        <p:spPr>
          <a:xfrm>
            <a:off x="6374807" y="3934470"/>
            <a:ext cx="1492104"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Communication</a:t>
            </a:r>
          </a:p>
        </p:txBody>
      </p:sp>
      <p:sp>
        <p:nvSpPr>
          <p:cNvPr id="35" name="TextBox 34">
            <a:extLst>
              <a:ext uri="{FF2B5EF4-FFF2-40B4-BE49-F238E27FC236}">
                <a16:creationId xmlns:a16="http://schemas.microsoft.com/office/drawing/2014/main" id="{1CAD6EDB-9715-419B-ABCB-B178826A089C}"/>
              </a:ext>
            </a:extLst>
          </p:cNvPr>
          <p:cNvSpPr txBox="1"/>
          <p:nvPr/>
        </p:nvSpPr>
        <p:spPr>
          <a:xfrm>
            <a:off x="8058055" y="3934470"/>
            <a:ext cx="975157"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Discipline</a:t>
            </a:r>
          </a:p>
        </p:txBody>
      </p:sp>
      <p:sp>
        <p:nvSpPr>
          <p:cNvPr id="37" name="TextBox 36">
            <a:extLst>
              <a:ext uri="{FF2B5EF4-FFF2-40B4-BE49-F238E27FC236}">
                <a16:creationId xmlns:a16="http://schemas.microsoft.com/office/drawing/2014/main" id="{0264C902-C237-49F8-A737-4695706FB5B7}"/>
              </a:ext>
            </a:extLst>
          </p:cNvPr>
          <p:cNvSpPr txBox="1"/>
          <p:nvPr/>
        </p:nvSpPr>
        <p:spPr>
          <a:xfrm>
            <a:off x="501480" y="4747075"/>
            <a:ext cx="1027840"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Digital</a:t>
            </a:r>
          </a:p>
        </p:txBody>
      </p:sp>
      <p:sp>
        <p:nvSpPr>
          <p:cNvPr id="38" name="TextBox 37">
            <a:extLst>
              <a:ext uri="{FF2B5EF4-FFF2-40B4-BE49-F238E27FC236}">
                <a16:creationId xmlns:a16="http://schemas.microsoft.com/office/drawing/2014/main" id="{4C32AF11-B95B-4812-B097-6C70395F7D68}"/>
              </a:ext>
            </a:extLst>
          </p:cNvPr>
          <p:cNvSpPr txBox="1"/>
          <p:nvPr/>
        </p:nvSpPr>
        <p:spPr>
          <a:xfrm>
            <a:off x="1811266" y="4747075"/>
            <a:ext cx="724024"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Retail</a:t>
            </a:r>
          </a:p>
        </p:txBody>
      </p:sp>
      <p:sp>
        <p:nvSpPr>
          <p:cNvPr id="39" name="TextBox 38">
            <a:extLst>
              <a:ext uri="{FF2B5EF4-FFF2-40B4-BE49-F238E27FC236}">
                <a16:creationId xmlns:a16="http://schemas.microsoft.com/office/drawing/2014/main" id="{B0D4883E-CE67-4023-AA47-96BE75012ACE}"/>
              </a:ext>
            </a:extLst>
          </p:cNvPr>
          <p:cNvSpPr txBox="1"/>
          <p:nvPr/>
        </p:nvSpPr>
        <p:spPr>
          <a:xfrm>
            <a:off x="2817234" y="4747075"/>
            <a:ext cx="1029676"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Education</a:t>
            </a:r>
          </a:p>
        </p:txBody>
      </p:sp>
      <p:sp>
        <p:nvSpPr>
          <p:cNvPr id="40" name="TextBox 39">
            <a:extLst>
              <a:ext uri="{FF2B5EF4-FFF2-40B4-BE49-F238E27FC236}">
                <a16:creationId xmlns:a16="http://schemas.microsoft.com/office/drawing/2014/main" id="{8068BA25-0D92-4342-9EE2-28B3B47E5B23}"/>
              </a:ext>
            </a:extLst>
          </p:cNvPr>
          <p:cNvSpPr txBox="1"/>
          <p:nvPr/>
        </p:nvSpPr>
        <p:spPr>
          <a:xfrm>
            <a:off x="4734329" y="5523321"/>
            <a:ext cx="1449334"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Law</a:t>
            </a:r>
          </a:p>
        </p:txBody>
      </p:sp>
      <p:sp>
        <p:nvSpPr>
          <p:cNvPr id="41" name="TextBox 40">
            <a:extLst>
              <a:ext uri="{FF2B5EF4-FFF2-40B4-BE49-F238E27FC236}">
                <a16:creationId xmlns:a16="http://schemas.microsoft.com/office/drawing/2014/main" id="{727EE514-DA32-4E57-8648-591A931CC2A3}"/>
              </a:ext>
            </a:extLst>
          </p:cNvPr>
          <p:cNvSpPr txBox="1"/>
          <p:nvPr/>
        </p:nvSpPr>
        <p:spPr>
          <a:xfrm>
            <a:off x="6079005" y="5523321"/>
            <a:ext cx="1212965"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Construction</a:t>
            </a:r>
          </a:p>
        </p:txBody>
      </p:sp>
      <p:sp>
        <p:nvSpPr>
          <p:cNvPr id="42" name="TextBox 41">
            <a:extLst>
              <a:ext uri="{FF2B5EF4-FFF2-40B4-BE49-F238E27FC236}">
                <a16:creationId xmlns:a16="http://schemas.microsoft.com/office/drawing/2014/main" id="{8FB57253-04B7-43E4-AA48-A28217D4A9D7}"/>
              </a:ext>
            </a:extLst>
          </p:cNvPr>
          <p:cNvSpPr txBox="1"/>
          <p:nvPr/>
        </p:nvSpPr>
        <p:spPr>
          <a:xfrm>
            <a:off x="7602900" y="5523321"/>
            <a:ext cx="14303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Communication</a:t>
            </a:r>
          </a:p>
        </p:txBody>
      </p:sp>
      <p:pic>
        <p:nvPicPr>
          <p:cNvPr id="43" name="Picture 2" descr="Crystal Ball icon">
            <a:extLst>
              <a:ext uri="{FF2B5EF4-FFF2-40B4-BE49-F238E27FC236}">
                <a16:creationId xmlns:a16="http://schemas.microsoft.com/office/drawing/2014/main" id="{68F38C3C-9F12-4364-BB70-6DCEC1BCC03D}"/>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39210" y="5243719"/>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B68B89ED-4DDD-44E7-BD7E-8F054ABCDC06}"/>
              </a:ext>
            </a:extLst>
          </p:cNvPr>
          <p:cNvSpPr txBox="1"/>
          <p:nvPr/>
        </p:nvSpPr>
        <p:spPr>
          <a:xfrm>
            <a:off x="480431" y="6325329"/>
            <a:ext cx="903973"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Farming</a:t>
            </a:r>
          </a:p>
        </p:txBody>
      </p:sp>
      <p:sp>
        <p:nvSpPr>
          <p:cNvPr id="45" name="TextBox 44">
            <a:extLst>
              <a:ext uri="{FF2B5EF4-FFF2-40B4-BE49-F238E27FC236}">
                <a16:creationId xmlns:a16="http://schemas.microsoft.com/office/drawing/2014/main" id="{1A1CA60C-5FCA-4E31-AD48-9730A9D223CB}"/>
              </a:ext>
            </a:extLst>
          </p:cNvPr>
          <p:cNvSpPr txBox="1"/>
          <p:nvPr/>
        </p:nvSpPr>
        <p:spPr>
          <a:xfrm>
            <a:off x="1627330" y="6325329"/>
            <a:ext cx="851655"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Vet care</a:t>
            </a:r>
          </a:p>
        </p:txBody>
      </p:sp>
      <p:sp>
        <p:nvSpPr>
          <p:cNvPr id="46" name="Rectangle: Rounded Corners 45">
            <a:extLst>
              <a:ext uri="{FF2B5EF4-FFF2-40B4-BE49-F238E27FC236}">
                <a16:creationId xmlns:a16="http://schemas.microsoft.com/office/drawing/2014/main" id="{161E5809-BEB2-47A9-B16E-DBD2089DC304}"/>
              </a:ext>
            </a:extLst>
          </p:cNvPr>
          <p:cNvSpPr/>
          <p:nvPr/>
        </p:nvSpPr>
        <p:spPr>
          <a:xfrm>
            <a:off x="228509" y="31395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47" name="Rectangle: Rounded Corners 46">
            <a:extLst>
              <a:ext uri="{FF2B5EF4-FFF2-40B4-BE49-F238E27FC236}">
                <a16:creationId xmlns:a16="http://schemas.microsoft.com/office/drawing/2014/main" id="{00994F93-C2A7-443B-B0A9-BA17CF7A393A}"/>
              </a:ext>
            </a:extLst>
          </p:cNvPr>
          <p:cNvSpPr/>
          <p:nvPr/>
        </p:nvSpPr>
        <p:spPr>
          <a:xfrm>
            <a:off x="1387695" y="31395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48" name="Rectangle: Rounded Corners 47">
            <a:extLst>
              <a:ext uri="{FF2B5EF4-FFF2-40B4-BE49-F238E27FC236}">
                <a16:creationId xmlns:a16="http://schemas.microsoft.com/office/drawing/2014/main" id="{74460138-3B46-49E7-AC91-F606EE3D882A}"/>
              </a:ext>
            </a:extLst>
          </p:cNvPr>
          <p:cNvSpPr/>
          <p:nvPr/>
        </p:nvSpPr>
        <p:spPr>
          <a:xfrm>
            <a:off x="2667342" y="31395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49" name="Rectangle: Rounded Corners 48">
            <a:extLst>
              <a:ext uri="{FF2B5EF4-FFF2-40B4-BE49-F238E27FC236}">
                <a16:creationId xmlns:a16="http://schemas.microsoft.com/office/drawing/2014/main" id="{A1D0E01E-516D-4CA5-BB47-1AA943614B7A}"/>
              </a:ext>
            </a:extLst>
          </p:cNvPr>
          <p:cNvSpPr/>
          <p:nvPr/>
        </p:nvSpPr>
        <p:spPr>
          <a:xfrm>
            <a:off x="5032416" y="2336063"/>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0" name="Rectangle: Rounded Corners 49">
            <a:extLst>
              <a:ext uri="{FF2B5EF4-FFF2-40B4-BE49-F238E27FC236}">
                <a16:creationId xmlns:a16="http://schemas.microsoft.com/office/drawing/2014/main" id="{943E0129-4678-4F2E-A170-7D1C5B6F432C}"/>
              </a:ext>
            </a:extLst>
          </p:cNvPr>
          <p:cNvSpPr/>
          <p:nvPr/>
        </p:nvSpPr>
        <p:spPr>
          <a:xfrm>
            <a:off x="6363869" y="2336063"/>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51" name="Rectangle: Rounded Corners 50">
            <a:extLst>
              <a:ext uri="{FF2B5EF4-FFF2-40B4-BE49-F238E27FC236}">
                <a16:creationId xmlns:a16="http://schemas.microsoft.com/office/drawing/2014/main" id="{E63E6B07-32D2-4CE1-8112-F48A06F1BAB4}"/>
              </a:ext>
            </a:extLst>
          </p:cNvPr>
          <p:cNvSpPr/>
          <p:nvPr/>
        </p:nvSpPr>
        <p:spPr>
          <a:xfrm>
            <a:off x="7695322" y="2336063"/>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52" name="Rectangle: Rounded Corners 51">
            <a:extLst>
              <a:ext uri="{FF2B5EF4-FFF2-40B4-BE49-F238E27FC236}">
                <a16:creationId xmlns:a16="http://schemas.microsoft.com/office/drawing/2014/main" id="{D37018AC-4A37-47AB-9EEA-9F40336251A4}"/>
              </a:ext>
            </a:extLst>
          </p:cNvPr>
          <p:cNvSpPr/>
          <p:nvPr/>
        </p:nvSpPr>
        <p:spPr>
          <a:xfrm>
            <a:off x="227046" y="4750574"/>
            <a:ext cx="266922"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3" name="Rectangle: Rounded Corners 52">
            <a:extLst>
              <a:ext uri="{FF2B5EF4-FFF2-40B4-BE49-F238E27FC236}">
                <a16:creationId xmlns:a16="http://schemas.microsoft.com/office/drawing/2014/main" id="{350BC93E-B1B1-4B95-94DF-D9F52C109C80}"/>
              </a:ext>
            </a:extLst>
          </p:cNvPr>
          <p:cNvSpPr/>
          <p:nvPr/>
        </p:nvSpPr>
        <p:spPr>
          <a:xfrm>
            <a:off x="1536832" y="4750574"/>
            <a:ext cx="266922"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54" name="Rectangle: Rounded Corners 53">
            <a:extLst>
              <a:ext uri="{FF2B5EF4-FFF2-40B4-BE49-F238E27FC236}">
                <a16:creationId xmlns:a16="http://schemas.microsoft.com/office/drawing/2014/main" id="{F1A24188-AC4B-4666-A560-E60450AB134C}"/>
              </a:ext>
            </a:extLst>
          </p:cNvPr>
          <p:cNvSpPr/>
          <p:nvPr/>
        </p:nvSpPr>
        <p:spPr>
          <a:xfrm>
            <a:off x="2542802" y="4750574"/>
            <a:ext cx="266922"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55" name="Rectangle: Rounded Corners 54">
            <a:extLst>
              <a:ext uri="{FF2B5EF4-FFF2-40B4-BE49-F238E27FC236}">
                <a16:creationId xmlns:a16="http://schemas.microsoft.com/office/drawing/2014/main" id="{8A07CA9E-5D5E-4460-A7D0-9A41A47C0AF2}"/>
              </a:ext>
            </a:extLst>
          </p:cNvPr>
          <p:cNvSpPr/>
          <p:nvPr/>
        </p:nvSpPr>
        <p:spPr>
          <a:xfrm>
            <a:off x="5052549" y="3937969"/>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6" name="Rectangle: Rounded Corners 55">
            <a:extLst>
              <a:ext uri="{FF2B5EF4-FFF2-40B4-BE49-F238E27FC236}">
                <a16:creationId xmlns:a16="http://schemas.microsoft.com/office/drawing/2014/main" id="{4E1D2F96-2E32-466C-9F07-3D1692B0716D}"/>
              </a:ext>
            </a:extLst>
          </p:cNvPr>
          <p:cNvSpPr/>
          <p:nvPr/>
        </p:nvSpPr>
        <p:spPr>
          <a:xfrm>
            <a:off x="6144235" y="3937969"/>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57" name="Rectangle: Rounded Corners 56">
            <a:extLst>
              <a:ext uri="{FF2B5EF4-FFF2-40B4-BE49-F238E27FC236}">
                <a16:creationId xmlns:a16="http://schemas.microsoft.com/office/drawing/2014/main" id="{3BE7B993-F606-475A-BE28-63E564B2F6A5}"/>
              </a:ext>
            </a:extLst>
          </p:cNvPr>
          <p:cNvSpPr/>
          <p:nvPr/>
        </p:nvSpPr>
        <p:spPr>
          <a:xfrm>
            <a:off x="7827483" y="3937969"/>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58" name="Rectangle: Rounded Corners 57">
            <a:extLst>
              <a:ext uri="{FF2B5EF4-FFF2-40B4-BE49-F238E27FC236}">
                <a16:creationId xmlns:a16="http://schemas.microsoft.com/office/drawing/2014/main" id="{F913B28B-CD4D-4B18-BDE7-2699090826C0}"/>
              </a:ext>
            </a:extLst>
          </p:cNvPr>
          <p:cNvSpPr/>
          <p:nvPr/>
        </p:nvSpPr>
        <p:spPr>
          <a:xfrm>
            <a:off x="223968" y="63288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9" name="Rectangle: Rounded Corners 58">
            <a:extLst>
              <a:ext uri="{FF2B5EF4-FFF2-40B4-BE49-F238E27FC236}">
                <a16:creationId xmlns:a16="http://schemas.microsoft.com/office/drawing/2014/main" id="{07FD69B4-8381-4656-9C51-E12DCAD8291B}"/>
              </a:ext>
            </a:extLst>
          </p:cNvPr>
          <p:cNvSpPr/>
          <p:nvPr/>
        </p:nvSpPr>
        <p:spPr>
          <a:xfrm>
            <a:off x="1370867" y="6349064"/>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60" name="Rectangle: Rounded Corners 59">
            <a:extLst>
              <a:ext uri="{FF2B5EF4-FFF2-40B4-BE49-F238E27FC236}">
                <a16:creationId xmlns:a16="http://schemas.microsoft.com/office/drawing/2014/main" id="{6D3D0FBB-5043-42D4-ABA7-9094AB8B5B9C}"/>
              </a:ext>
            </a:extLst>
          </p:cNvPr>
          <p:cNvSpPr/>
          <p:nvPr/>
        </p:nvSpPr>
        <p:spPr>
          <a:xfrm>
            <a:off x="2465448" y="63288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61" name="Rectangle: Rounded Corners 60">
            <a:extLst>
              <a:ext uri="{FF2B5EF4-FFF2-40B4-BE49-F238E27FC236}">
                <a16:creationId xmlns:a16="http://schemas.microsoft.com/office/drawing/2014/main" id="{82A4B7EB-6814-4D65-BB84-82CD6BD92B46}"/>
              </a:ext>
            </a:extLst>
          </p:cNvPr>
          <p:cNvSpPr/>
          <p:nvPr/>
        </p:nvSpPr>
        <p:spPr>
          <a:xfrm>
            <a:off x="4907493" y="5526820"/>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62" name="Rectangle: Rounded Corners 61">
            <a:extLst>
              <a:ext uri="{FF2B5EF4-FFF2-40B4-BE49-F238E27FC236}">
                <a16:creationId xmlns:a16="http://schemas.microsoft.com/office/drawing/2014/main" id="{FF4E2732-5C4D-488F-8B47-97B7CD2B93CD}"/>
              </a:ext>
            </a:extLst>
          </p:cNvPr>
          <p:cNvSpPr/>
          <p:nvPr/>
        </p:nvSpPr>
        <p:spPr>
          <a:xfrm>
            <a:off x="5849831" y="5526820"/>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63" name="Rectangle: Rounded Corners 62">
            <a:extLst>
              <a:ext uri="{FF2B5EF4-FFF2-40B4-BE49-F238E27FC236}">
                <a16:creationId xmlns:a16="http://schemas.microsoft.com/office/drawing/2014/main" id="{3D0A2FE2-46AC-40D6-A48C-BC28963305B1}"/>
              </a:ext>
            </a:extLst>
          </p:cNvPr>
          <p:cNvSpPr/>
          <p:nvPr/>
        </p:nvSpPr>
        <p:spPr>
          <a:xfrm>
            <a:off x="7332901" y="5526820"/>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64" name="TextBox 63">
            <a:extLst>
              <a:ext uri="{FF2B5EF4-FFF2-40B4-BE49-F238E27FC236}">
                <a16:creationId xmlns:a16="http://schemas.microsoft.com/office/drawing/2014/main" id="{0BF4A687-8092-4897-96DB-7A3C8135403A}"/>
              </a:ext>
            </a:extLst>
          </p:cNvPr>
          <p:cNvSpPr txBox="1"/>
          <p:nvPr/>
        </p:nvSpPr>
        <p:spPr>
          <a:xfrm>
            <a:off x="2721909" y="6325329"/>
            <a:ext cx="1224693"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Care work</a:t>
            </a:r>
          </a:p>
        </p:txBody>
      </p:sp>
      <p:sp>
        <p:nvSpPr>
          <p:cNvPr id="66" name="TextBox 13">
            <a:extLst>
              <a:ext uri="{FF2B5EF4-FFF2-40B4-BE49-F238E27FC236}">
                <a16:creationId xmlns:a16="http://schemas.microsoft.com/office/drawing/2014/main" id="{AF4F1E8B-3200-47DE-A6DD-370D81CCE59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67" name="Picture 66" descr="Berkshire Opportunities logo">
            <a:extLst>
              <a:ext uri="{FF2B5EF4-FFF2-40B4-BE49-F238E27FC236}">
                <a16:creationId xmlns:a16="http://schemas.microsoft.com/office/drawing/2014/main" id="{626D7045-6B88-4510-852E-C8A7949E474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68" name="Pentagon 20">
            <a:extLst>
              <a:ext uri="{FF2B5EF4-FFF2-40B4-BE49-F238E27FC236}">
                <a16:creationId xmlns:a16="http://schemas.microsoft.com/office/drawing/2014/main" id="{BCC3439E-B7D5-40C6-BEEC-318F0DA21187}"/>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2</a:t>
            </a:r>
          </a:p>
        </p:txBody>
      </p:sp>
      <p:sp>
        <p:nvSpPr>
          <p:cNvPr id="69" name="Shape 114">
            <a:extLst>
              <a:ext uri="{FF2B5EF4-FFF2-40B4-BE49-F238E27FC236}">
                <a16:creationId xmlns:a16="http://schemas.microsoft.com/office/drawing/2014/main" id="{C769D954-9C15-41D2-976C-F594D29C5EB6}"/>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the LMI in Berkshire?</a:t>
            </a:r>
          </a:p>
        </p:txBody>
      </p:sp>
      <p:pic>
        <p:nvPicPr>
          <p:cNvPr id="73" name="Picture 2" descr="Laptop icon">
            <a:extLst>
              <a:ext uri="{FF2B5EF4-FFF2-40B4-BE49-F238E27FC236}">
                <a16:creationId xmlns:a16="http://schemas.microsoft.com/office/drawing/2014/main" id="{ED517491-DB7D-4B12-9A7B-54C52FD6EF01}"/>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8056100" y="4405968"/>
            <a:ext cx="9144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817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0"/>
                                        </p:tgtEl>
                                      </p:cBhvr>
                                    </p:animEffect>
                                    <p:set>
                                      <p:cBhvr>
                                        <p:cTn id="7" dur="1" fill="hold">
                                          <p:stCondLst>
                                            <p:cond delay="499"/>
                                          </p:stCondLst>
                                        </p:cTn>
                                        <p:tgtEl>
                                          <p:spTgt spid="50"/>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8"/>
                                        </p:tgtEl>
                                      </p:cBhvr>
                                    </p:animEffect>
                                    <p:set>
                                      <p:cBhvr>
                                        <p:cTn id="10" dur="1" fill="hold">
                                          <p:stCondLst>
                                            <p:cond delay="499"/>
                                          </p:stCondLst>
                                        </p:cTn>
                                        <p:tgtEl>
                                          <p:spTgt spid="28"/>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51"/>
                                        </p:tgtEl>
                                      </p:cBhvr>
                                    </p:animEffect>
                                    <p:set>
                                      <p:cBhvr>
                                        <p:cTn id="13" dur="1" fill="hold">
                                          <p:stCondLst>
                                            <p:cond delay="499"/>
                                          </p:stCondLst>
                                        </p:cTn>
                                        <p:tgtEl>
                                          <p:spTgt spid="51"/>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9"/>
                                        </p:tgtEl>
                                      </p:cBhvr>
                                    </p:animEffect>
                                    <p:set>
                                      <p:cBhvr>
                                        <p:cTn id="16" dur="1" fill="hold">
                                          <p:stCondLst>
                                            <p:cond delay="499"/>
                                          </p:stCondLst>
                                        </p:cTn>
                                        <p:tgtEl>
                                          <p:spTgt spid="2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46"/>
                                        </p:tgtEl>
                                      </p:cBhvr>
                                    </p:animEffect>
                                    <p:set>
                                      <p:cBhvr>
                                        <p:cTn id="21" dur="1" fill="hold">
                                          <p:stCondLst>
                                            <p:cond delay="499"/>
                                          </p:stCondLst>
                                        </p:cTn>
                                        <p:tgtEl>
                                          <p:spTgt spid="46"/>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30"/>
                                        </p:tgtEl>
                                      </p:cBhvr>
                                    </p:animEffect>
                                    <p:set>
                                      <p:cBhvr>
                                        <p:cTn id="24" dur="1" fill="hold">
                                          <p:stCondLst>
                                            <p:cond delay="499"/>
                                          </p:stCondLst>
                                        </p:cTn>
                                        <p:tgtEl>
                                          <p:spTgt spid="30"/>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47"/>
                                        </p:tgtEl>
                                      </p:cBhvr>
                                    </p:animEffect>
                                    <p:set>
                                      <p:cBhvr>
                                        <p:cTn id="27" dur="1" fill="hold">
                                          <p:stCondLst>
                                            <p:cond delay="499"/>
                                          </p:stCondLst>
                                        </p:cTn>
                                        <p:tgtEl>
                                          <p:spTgt spid="47"/>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500"/>
                                        <p:tgtEl>
                                          <p:spTgt spid="31"/>
                                        </p:tgtEl>
                                      </p:cBhvr>
                                    </p:animEffect>
                                    <p:set>
                                      <p:cBhvr>
                                        <p:cTn id="30" dur="1" fill="hold">
                                          <p:stCondLst>
                                            <p:cond delay="499"/>
                                          </p:stCondLst>
                                        </p:cTn>
                                        <p:tgtEl>
                                          <p:spTgt spid="3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55"/>
                                        </p:tgtEl>
                                      </p:cBhvr>
                                    </p:animEffect>
                                    <p:set>
                                      <p:cBhvr>
                                        <p:cTn id="35" dur="1" fill="hold">
                                          <p:stCondLst>
                                            <p:cond delay="499"/>
                                          </p:stCondLst>
                                        </p:cTn>
                                        <p:tgtEl>
                                          <p:spTgt spid="55"/>
                                        </p:tgtEl>
                                        <p:attrNameLst>
                                          <p:attrName>style.visibility</p:attrName>
                                        </p:attrNameLst>
                                      </p:cBhvr>
                                      <p:to>
                                        <p:strVal val="hidden"/>
                                      </p:to>
                                    </p:set>
                                  </p:childTnLst>
                                </p:cTn>
                              </p:par>
                              <p:par>
                                <p:cTn id="36" presetID="10" presetClass="exit" presetSubtype="0" fill="hold" grpId="0" nodeType="withEffect">
                                  <p:stCondLst>
                                    <p:cond delay="0"/>
                                  </p:stCondLst>
                                  <p:childTnLst>
                                    <p:animEffect transition="out" filter="fade">
                                      <p:cBhvr>
                                        <p:cTn id="37" dur="500"/>
                                        <p:tgtEl>
                                          <p:spTgt spid="33"/>
                                        </p:tgtEl>
                                      </p:cBhvr>
                                    </p:animEffect>
                                    <p:set>
                                      <p:cBhvr>
                                        <p:cTn id="38" dur="1" fill="hold">
                                          <p:stCondLst>
                                            <p:cond delay="499"/>
                                          </p:stCondLst>
                                        </p:cTn>
                                        <p:tgtEl>
                                          <p:spTgt spid="33"/>
                                        </p:tgtEl>
                                        <p:attrNameLst>
                                          <p:attrName>style.visibility</p:attrName>
                                        </p:attrNameLst>
                                      </p:cBhvr>
                                      <p:to>
                                        <p:strVal val="hidden"/>
                                      </p:to>
                                    </p:set>
                                  </p:childTnLst>
                                </p:cTn>
                              </p:par>
                              <p:par>
                                <p:cTn id="39" presetID="10" presetClass="exit" presetSubtype="0" fill="hold" grpId="0" nodeType="withEffect">
                                  <p:stCondLst>
                                    <p:cond delay="0"/>
                                  </p:stCondLst>
                                  <p:childTnLst>
                                    <p:animEffect transition="out" filter="fade">
                                      <p:cBhvr>
                                        <p:cTn id="40" dur="500"/>
                                        <p:tgtEl>
                                          <p:spTgt spid="57"/>
                                        </p:tgtEl>
                                      </p:cBhvr>
                                    </p:animEffect>
                                    <p:set>
                                      <p:cBhvr>
                                        <p:cTn id="41" dur="1" fill="hold">
                                          <p:stCondLst>
                                            <p:cond delay="499"/>
                                          </p:stCondLst>
                                        </p:cTn>
                                        <p:tgtEl>
                                          <p:spTgt spid="57"/>
                                        </p:tgtEl>
                                        <p:attrNameLst>
                                          <p:attrName>style.visibility</p:attrName>
                                        </p:attrNameLst>
                                      </p:cBhvr>
                                      <p:to>
                                        <p:strVal val="hidden"/>
                                      </p:to>
                                    </p:set>
                                  </p:childTnLst>
                                </p:cTn>
                              </p:par>
                              <p:par>
                                <p:cTn id="42" presetID="10" presetClass="exit" presetSubtype="0" fill="hold" grpId="0" nodeType="withEffect">
                                  <p:stCondLst>
                                    <p:cond delay="0"/>
                                  </p:stCondLst>
                                  <p:childTnLst>
                                    <p:animEffect transition="out" filter="fade">
                                      <p:cBhvr>
                                        <p:cTn id="43" dur="500"/>
                                        <p:tgtEl>
                                          <p:spTgt spid="35"/>
                                        </p:tgtEl>
                                      </p:cBhvr>
                                    </p:animEffect>
                                    <p:set>
                                      <p:cBhvr>
                                        <p:cTn id="44" dur="1" fill="hold">
                                          <p:stCondLst>
                                            <p:cond delay="499"/>
                                          </p:stCondLst>
                                        </p:cTn>
                                        <p:tgtEl>
                                          <p:spTgt spid="3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53"/>
                                        </p:tgtEl>
                                      </p:cBhvr>
                                    </p:animEffect>
                                    <p:set>
                                      <p:cBhvr>
                                        <p:cTn id="49" dur="1" fill="hold">
                                          <p:stCondLst>
                                            <p:cond delay="499"/>
                                          </p:stCondLst>
                                        </p:cTn>
                                        <p:tgtEl>
                                          <p:spTgt spid="53"/>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38"/>
                                        </p:tgtEl>
                                      </p:cBhvr>
                                    </p:animEffect>
                                    <p:set>
                                      <p:cBhvr>
                                        <p:cTn id="52" dur="1" fill="hold">
                                          <p:stCondLst>
                                            <p:cond delay="499"/>
                                          </p:stCondLst>
                                        </p:cTn>
                                        <p:tgtEl>
                                          <p:spTgt spid="38"/>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500"/>
                                        <p:tgtEl>
                                          <p:spTgt spid="54"/>
                                        </p:tgtEl>
                                      </p:cBhvr>
                                    </p:animEffect>
                                    <p:set>
                                      <p:cBhvr>
                                        <p:cTn id="55" dur="1" fill="hold">
                                          <p:stCondLst>
                                            <p:cond delay="499"/>
                                          </p:stCondLst>
                                        </p:cTn>
                                        <p:tgtEl>
                                          <p:spTgt spid="54"/>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39"/>
                                        </p:tgtEl>
                                      </p:cBhvr>
                                    </p:animEffect>
                                    <p:set>
                                      <p:cBhvr>
                                        <p:cTn id="58" dur="1" fill="hold">
                                          <p:stCondLst>
                                            <p:cond delay="499"/>
                                          </p:stCondLst>
                                        </p:cTn>
                                        <p:tgtEl>
                                          <p:spTgt spid="39"/>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0" nodeType="clickEffect">
                                  <p:stCondLst>
                                    <p:cond delay="0"/>
                                  </p:stCondLst>
                                  <p:childTnLst>
                                    <p:animEffect transition="out" filter="fade">
                                      <p:cBhvr>
                                        <p:cTn id="62" dur="500"/>
                                        <p:tgtEl>
                                          <p:spTgt spid="61"/>
                                        </p:tgtEl>
                                      </p:cBhvr>
                                    </p:animEffect>
                                    <p:set>
                                      <p:cBhvr>
                                        <p:cTn id="63" dur="1" fill="hold">
                                          <p:stCondLst>
                                            <p:cond delay="499"/>
                                          </p:stCondLst>
                                        </p:cTn>
                                        <p:tgtEl>
                                          <p:spTgt spid="61"/>
                                        </p:tgtEl>
                                        <p:attrNameLst>
                                          <p:attrName>style.visibility</p:attrName>
                                        </p:attrNameLst>
                                      </p:cBhvr>
                                      <p:to>
                                        <p:strVal val="hidden"/>
                                      </p:to>
                                    </p:set>
                                  </p:childTnLst>
                                </p:cTn>
                              </p:par>
                              <p:par>
                                <p:cTn id="64" presetID="10" presetClass="exit" presetSubtype="0" fill="hold" grpId="0" nodeType="withEffect">
                                  <p:stCondLst>
                                    <p:cond delay="0"/>
                                  </p:stCondLst>
                                  <p:childTnLst>
                                    <p:animEffect transition="out" filter="fade">
                                      <p:cBhvr>
                                        <p:cTn id="65" dur="500"/>
                                        <p:tgtEl>
                                          <p:spTgt spid="40"/>
                                        </p:tgtEl>
                                      </p:cBhvr>
                                    </p:animEffect>
                                    <p:set>
                                      <p:cBhvr>
                                        <p:cTn id="66" dur="1" fill="hold">
                                          <p:stCondLst>
                                            <p:cond delay="499"/>
                                          </p:stCondLst>
                                        </p:cTn>
                                        <p:tgtEl>
                                          <p:spTgt spid="40"/>
                                        </p:tgtEl>
                                        <p:attrNameLst>
                                          <p:attrName>style.visibility</p:attrName>
                                        </p:attrNameLst>
                                      </p:cBhvr>
                                      <p:to>
                                        <p:strVal val="hidden"/>
                                      </p:to>
                                    </p:set>
                                  </p:childTnLst>
                                </p:cTn>
                              </p:par>
                              <p:par>
                                <p:cTn id="67" presetID="10" presetClass="exit" presetSubtype="0" fill="hold" grpId="0" nodeType="withEffect">
                                  <p:stCondLst>
                                    <p:cond delay="0"/>
                                  </p:stCondLst>
                                  <p:childTnLst>
                                    <p:animEffect transition="out" filter="fade">
                                      <p:cBhvr>
                                        <p:cTn id="68" dur="500"/>
                                        <p:tgtEl>
                                          <p:spTgt spid="62"/>
                                        </p:tgtEl>
                                      </p:cBhvr>
                                    </p:animEffect>
                                    <p:set>
                                      <p:cBhvr>
                                        <p:cTn id="69" dur="1" fill="hold">
                                          <p:stCondLst>
                                            <p:cond delay="499"/>
                                          </p:stCondLst>
                                        </p:cTn>
                                        <p:tgtEl>
                                          <p:spTgt spid="62"/>
                                        </p:tgtEl>
                                        <p:attrNameLst>
                                          <p:attrName>style.visibility</p:attrName>
                                        </p:attrNameLst>
                                      </p:cBhvr>
                                      <p:to>
                                        <p:strVal val="hidden"/>
                                      </p:to>
                                    </p:set>
                                  </p:childTnLst>
                                </p:cTn>
                              </p:par>
                              <p:par>
                                <p:cTn id="70" presetID="10" presetClass="exit" presetSubtype="0" fill="hold" grpId="0" nodeType="withEffect">
                                  <p:stCondLst>
                                    <p:cond delay="0"/>
                                  </p:stCondLst>
                                  <p:childTnLst>
                                    <p:animEffect transition="out" filter="fade">
                                      <p:cBhvr>
                                        <p:cTn id="71" dur="500"/>
                                        <p:tgtEl>
                                          <p:spTgt spid="41"/>
                                        </p:tgtEl>
                                      </p:cBhvr>
                                    </p:animEffect>
                                    <p:set>
                                      <p:cBhvr>
                                        <p:cTn id="72" dur="1" fill="hold">
                                          <p:stCondLst>
                                            <p:cond delay="499"/>
                                          </p:stCondLst>
                                        </p:cTn>
                                        <p:tgtEl>
                                          <p:spTgt spid="4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grpId="0" nodeType="clickEffect">
                                  <p:stCondLst>
                                    <p:cond delay="0"/>
                                  </p:stCondLst>
                                  <p:childTnLst>
                                    <p:animEffect transition="out" filter="fade">
                                      <p:cBhvr>
                                        <p:cTn id="76" dur="500"/>
                                        <p:tgtEl>
                                          <p:spTgt spid="58"/>
                                        </p:tgtEl>
                                      </p:cBhvr>
                                    </p:animEffect>
                                    <p:set>
                                      <p:cBhvr>
                                        <p:cTn id="77" dur="1" fill="hold">
                                          <p:stCondLst>
                                            <p:cond delay="499"/>
                                          </p:stCondLst>
                                        </p:cTn>
                                        <p:tgtEl>
                                          <p:spTgt spid="5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500"/>
                                        <p:tgtEl>
                                          <p:spTgt spid="44"/>
                                        </p:tgtEl>
                                      </p:cBhvr>
                                    </p:animEffect>
                                    <p:set>
                                      <p:cBhvr>
                                        <p:cTn id="80" dur="1" fill="hold">
                                          <p:stCondLst>
                                            <p:cond delay="499"/>
                                          </p:stCondLst>
                                        </p:cTn>
                                        <p:tgtEl>
                                          <p:spTgt spid="44"/>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500"/>
                                        <p:tgtEl>
                                          <p:spTgt spid="59"/>
                                        </p:tgtEl>
                                      </p:cBhvr>
                                    </p:animEffect>
                                    <p:set>
                                      <p:cBhvr>
                                        <p:cTn id="83" dur="1" fill="hold">
                                          <p:stCondLst>
                                            <p:cond delay="499"/>
                                          </p:stCondLst>
                                        </p:cTn>
                                        <p:tgtEl>
                                          <p:spTgt spid="5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500"/>
                                        <p:tgtEl>
                                          <p:spTgt spid="45"/>
                                        </p:tgtEl>
                                      </p:cBhvr>
                                    </p:animEffect>
                                    <p:set>
                                      <p:cBhvr>
                                        <p:cTn id="86"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3" grpId="0"/>
      <p:bldP spid="35" grpId="0"/>
      <p:bldP spid="38" grpId="0"/>
      <p:bldP spid="39" grpId="0"/>
      <p:bldP spid="40" grpId="0"/>
      <p:bldP spid="41" grpId="0"/>
      <p:bldP spid="44" grpId="0"/>
      <p:bldP spid="45" grpId="0"/>
      <p:bldP spid="46" grpId="0" animBg="1"/>
      <p:bldP spid="47" grpId="0" animBg="1"/>
      <p:bldP spid="50" grpId="0" animBg="1"/>
      <p:bldP spid="51" grpId="0" animBg="1"/>
      <p:bldP spid="53" grpId="0" animBg="1"/>
      <p:bldP spid="54" grpId="0" animBg="1"/>
      <p:bldP spid="55" grpId="0" animBg="1"/>
      <p:bldP spid="57" grpId="0" animBg="1"/>
      <p:bldP spid="58" grpId="0" animBg="1"/>
      <p:bldP spid="59" grpId="0" animBg="1"/>
      <p:bldP spid="61" grpId="0" animBg="1"/>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Graphic 28" descr="Care outline">
            <a:extLst>
              <a:ext uri="{FF2B5EF4-FFF2-40B4-BE49-F238E27FC236}">
                <a16:creationId xmlns:a16="http://schemas.microsoft.com/office/drawing/2014/main" id="{2C03B71F-E8F2-4B5C-80A7-163B2A8860A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327" y="1199642"/>
            <a:ext cx="4875897" cy="4875897"/>
          </a:xfrm>
          <a:prstGeom prst="rect">
            <a:avLst/>
          </a:prstGeom>
        </p:spPr>
      </p:pic>
      <p:pic>
        <p:nvPicPr>
          <p:cNvPr id="10" name="Graphic 9" descr="Building Brick Wall outline">
            <a:extLst>
              <a:ext uri="{FF2B5EF4-FFF2-40B4-BE49-F238E27FC236}">
                <a16:creationId xmlns:a16="http://schemas.microsoft.com/office/drawing/2014/main" id="{BA71622F-F182-405B-95E7-0BD68B655AE6}"/>
              </a:ext>
            </a:extLst>
          </p:cNvPr>
          <p:cNvPicPr>
            <a:picLocks noChangeAspect="1"/>
          </p:cNvPicPr>
          <p:nvPr/>
        </p:nvPicPr>
        <p:blipFill rotWithShape="1">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rcRect b="25347"/>
          <a:stretch/>
        </p:blipFill>
        <p:spPr>
          <a:xfrm>
            <a:off x="5400169" y="3312803"/>
            <a:ext cx="3550895" cy="2650824"/>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3" name="Rectangle: Rounded Corners 22">
            <a:extLst>
              <a:ext uri="{FF2B5EF4-FFF2-40B4-BE49-F238E27FC236}">
                <a16:creationId xmlns:a16="http://schemas.microsoft.com/office/drawing/2014/main" id="{1F53AC1B-81F8-4BE2-A6CB-79C5DC265176}"/>
              </a:ext>
            </a:extLst>
          </p:cNvPr>
          <p:cNvSpPr/>
          <p:nvPr/>
        </p:nvSpPr>
        <p:spPr>
          <a:xfrm>
            <a:off x="249338" y="981782"/>
            <a:ext cx="8645326" cy="633553"/>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Berkshire has fantastic opportunities in many sectors, including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Health, Care and Welfare.</a:t>
            </a:r>
            <a:endParaRPr lang="en-GB" sz="1600" b="1"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pic>
        <p:nvPicPr>
          <p:cNvPr id="16" name="Picture 15">
            <a:extLst>
              <a:ext uri="{FF2B5EF4-FFF2-40B4-BE49-F238E27FC236}">
                <a16:creationId xmlns:a16="http://schemas.microsoft.com/office/drawing/2014/main" id="{70F3E529-42D6-41B8-A37C-3E8CB81B5908}"/>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826047" y="1742934"/>
            <a:ext cx="4068617" cy="4875897"/>
          </a:xfrm>
          <a:prstGeom prst="rect">
            <a:avLst/>
          </a:prstGeom>
        </p:spPr>
      </p:pic>
      <p:sp>
        <p:nvSpPr>
          <p:cNvPr id="20" name="Rectangle: Rounded Corners 19">
            <a:extLst>
              <a:ext uri="{FF2B5EF4-FFF2-40B4-BE49-F238E27FC236}">
                <a16:creationId xmlns:a16="http://schemas.microsoft.com/office/drawing/2014/main" id="{F6585405-1346-46ED-8108-C50868F7AAD5}"/>
              </a:ext>
            </a:extLst>
          </p:cNvPr>
          <p:cNvSpPr/>
          <p:nvPr/>
        </p:nvSpPr>
        <p:spPr>
          <a:xfrm>
            <a:off x="247488" y="3048974"/>
            <a:ext cx="4322664" cy="1177235"/>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rgbClr val="2E2E2E"/>
                </a:solidFill>
                <a:latin typeface="Century Gothic" panose="020B0502020202020204" pitchFamily="34" charset="0"/>
              </a:rPr>
              <a:t>The sector provides opportunities to work with the public at every stage of life, </a:t>
            </a:r>
            <a:r>
              <a:rPr lang="en-GB" sz="1600" b="1" i="0" u="none" strike="noStrike" baseline="0" dirty="0">
                <a:solidFill>
                  <a:srgbClr val="2E2E2E"/>
                </a:solidFill>
                <a:latin typeface="Century Gothic" panose="020B0502020202020204" pitchFamily="34" charset="0"/>
              </a:rPr>
              <a:t>from new-born babies to the elderly</a:t>
            </a:r>
            <a:r>
              <a:rPr lang="en-GB" sz="1600" b="0" i="0" u="none" strike="noStrike" baseline="0" dirty="0">
                <a:solidFill>
                  <a:srgbClr val="2E2E2E"/>
                </a:solidFill>
                <a:latin typeface="Century Gothic" panose="020B0502020202020204" pitchFamily="34" charset="0"/>
              </a:rPr>
              <a:t>, and with people from all backgrounds.</a:t>
            </a:r>
            <a:endParaRPr lang="en-GB" sz="11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1" name="Rectangle: Rounded Corners 20">
            <a:extLst>
              <a:ext uri="{FF2B5EF4-FFF2-40B4-BE49-F238E27FC236}">
                <a16:creationId xmlns:a16="http://schemas.microsoft.com/office/drawing/2014/main" id="{8A11C653-AA96-44B1-80BD-6310AD32B0BE}"/>
              </a:ext>
            </a:extLst>
          </p:cNvPr>
          <p:cNvSpPr/>
          <p:nvPr/>
        </p:nvSpPr>
        <p:spPr>
          <a:xfrm>
            <a:off x="247488" y="5246129"/>
            <a:ext cx="4322663" cy="1300914"/>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rgbClr val="2E2E2E"/>
                </a:solidFill>
                <a:latin typeface="Century Gothic" panose="020B0502020202020204" pitchFamily="34" charset="0"/>
              </a:rPr>
              <a:t>Just over </a:t>
            </a:r>
            <a:r>
              <a:rPr lang="en-GB" sz="1600" b="1" i="0" u="none" strike="noStrike" baseline="0" dirty="0">
                <a:solidFill>
                  <a:srgbClr val="2E2E2E"/>
                </a:solidFill>
                <a:latin typeface="Century Gothic" panose="020B0502020202020204" pitchFamily="34" charset="0"/>
              </a:rPr>
              <a:t>45%</a:t>
            </a:r>
            <a:r>
              <a:rPr lang="en-GB" sz="1600" b="0" i="0" u="none" strike="noStrike" baseline="0" dirty="0">
                <a:solidFill>
                  <a:srgbClr val="2E2E2E"/>
                </a:solidFill>
                <a:latin typeface="Century Gothic" panose="020B0502020202020204" pitchFamily="34" charset="0"/>
              </a:rPr>
              <a:t> of people working in </a:t>
            </a:r>
            <a:r>
              <a:rPr lang="en-GB" sz="1600" b="1" i="0" u="none" strike="noStrike" baseline="0" dirty="0">
                <a:solidFill>
                  <a:srgbClr val="2E2E2E"/>
                </a:solidFill>
                <a:latin typeface="Century Gothic" panose="020B0502020202020204" pitchFamily="34" charset="0"/>
              </a:rPr>
              <a:t>Health,</a:t>
            </a:r>
            <a:r>
              <a:rPr lang="en-GB" sz="1600" b="1" i="0" u="none" strike="noStrike" dirty="0">
                <a:solidFill>
                  <a:srgbClr val="2E2E2E"/>
                </a:solidFill>
                <a:latin typeface="Century Gothic" panose="020B0502020202020204" pitchFamily="34" charset="0"/>
              </a:rPr>
              <a:t> Care and Welfare</a:t>
            </a:r>
            <a:r>
              <a:rPr lang="en-GB" sz="1600" b="0" i="0" u="none" strike="noStrike" dirty="0">
                <a:solidFill>
                  <a:srgbClr val="2E2E2E"/>
                </a:solidFill>
                <a:latin typeface="Century Gothic" panose="020B0502020202020204" pitchFamily="34" charset="0"/>
              </a:rPr>
              <a:t>, </a:t>
            </a:r>
            <a:r>
              <a:rPr lang="en-GB" sz="1600" b="0" i="0" u="none" strike="noStrike" baseline="0" dirty="0">
                <a:solidFill>
                  <a:srgbClr val="2E2E2E"/>
                </a:solidFill>
                <a:latin typeface="Century Gothic" panose="020B0502020202020204" pitchFamily="34" charset="0"/>
              </a:rPr>
              <a:t>work in caring occupations, the majority of whom are </a:t>
            </a:r>
            <a:r>
              <a:rPr lang="en-GB" sz="1600" b="1" i="0" u="none" strike="noStrike" baseline="0" dirty="0">
                <a:solidFill>
                  <a:srgbClr val="2E2E2E"/>
                </a:solidFill>
                <a:latin typeface="Century Gothic" panose="020B0502020202020204" pitchFamily="34" charset="0"/>
              </a:rPr>
              <a:t>care workers, home carers and nursing auxiliaries</a:t>
            </a:r>
            <a:r>
              <a:rPr lang="en-GB" sz="1600" b="0" i="0" u="none" strike="noStrike" baseline="0" dirty="0">
                <a:solidFill>
                  <a:srgbClr val="2E2E2E"/>
                </a:solidFill>
                <a:latin typeface="Century Gothic" panose="020B0502020202020204" pitchFamily="34" charset="0"/>
              </a:rPr>
              <a:t>.</a:t>
            </a:r>
            <a:endParaRPr lang="en-GB" sz="11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2" name="Rectangle: Rounded Corners 21">
            <a:extLst>
              <a:ext uri="{FF2B5EF4-FFF2-40B4-BE49-F238E27FC236}">
                <a16:creationId xmlns:a16="http://schemas.microsoft.com/office/drawing/2014/main" id="{A32A989F-F85F-4767-BCF4-506C4F7EC250}"/>
              </a:ext>
            </a:extLst>
          </p:cNvPr>
          <p:cNvSpPr/>
          <p:nvPr/>
        </p:nvSpPr>
        <p:spPr>
          <a:xfrm>
            <a:off x="247488" y="1735904"/>
            <a:ext cx="4311512" cy="11925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rgbClr val="2E2E2E"/>
                </a:solidFill>
                <a:latin typeface="Century Gothic" panose="020B0502020202020204" pitchFamily="34" charset="0"/>
              </a:rPr>
              <a:t>People are living longer which means the </a:t>
            </a:r>
            <a:r>
              <a:rPr lang="en-GB" sz="1600" b="1" i="0" u="none" strike="noStrike" baseline="0" dirty="0">
                <a:solidFill>
                  <a:srgbClr val="2E2E2E"/>
                </a:solidFill>
                <a:latin typeface="Century Gothic" panose="020B0502020202020204" pitchFamily="34" charset="0"/>
              </a:rPr>
              <a:t>exciting and rewarding health and care sector </a:t>
            </a:r>
            <a:r>
              <a:rPr lang="en-GB" sz="1600" b="0" i="0" u="none" strike="noStrike" baseline="0" dirty="0">
                <a:solidFill>
                  <a:srgbClr val="2E2E2E"/>
                </a:solidFill>
                <a:latin typeface="Century Gothic" panose="020B0502020202020204" pitchFamily="34" charset="0"/>
              </a:rPr>
              <a:t>is a good area to consider for a future career.</a:t>
            </a:r>
            <a:endParaRPr lang="en-GB" sz="11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pic>
        <p:nvPicPr>
          <p:cNvPr id="24" name="Picture 2" descr="Connectivity and Help icon">
            <a:extLst>
              <a:ext uri="{FF2B5EF4-FFF2-40B4-BE49-F238E27FC236}">
                <a16:creationId xmlns:a16="http://schemas.microsoft.com/office/drawing/2014/main" id="{3D1DC36C-F2B2-4DFE-88BB-14B349BCB39B}"/>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655751" y="4278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Recovery icon">
            <a:extLst>
              <a:ext uri="{FF2B5EF4-FFF2-40B4-BE49-F238E27FC236}">
                <a16:creationId xmlns:a16="http://schemas.microsoft.com/office/drawing/2014/main" id="{8E2E4196-1D57-4CCA-B3FB-494447607D4E}"/>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45859" y="4278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8" descr="Treatment icon">
            <a:extLst>
              <a:ext uri="{FF2B5EF4-FFF2-40B4-BE49-F238E27FC236}">
                <a16:creationId xmlns:a16="http://schemas.microsoft.com/office/drawing/2014/main" id="{250080FF-648D-4D02-B278-619D2F212CE1}"/>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2018614" y="4346779"/>
            <a:ext cx="778781" cy="778781"/>
          </a:xfrm>
          <a:prstGeom prst="rect">
            <a:avLst/>
          </a:prstGeom>
          <a:noFill/>
          <a:extLst>
            <a:ext uri="{909E8E84-426E-40DD-AFC4-6F175D3DCCD1}">
              <a14:hiddenFill xmlns:a14="http://schemas.microsoft.com/office/drawing/2010/main">
                <a:solidFill>
                  <a:srgbClr val="FFFFFF"/>
                </a:solidFill>
              </a14:hiddenFill>
            </a:ext>
          </a:extLst>
        </p:spPr>
      </p:pic>
      <p:sp>
        <p:nvSpPr>
          <p:cNvPr id="19" name="Pentagon 20">
            <a:extLst>
              <a:ext uri="{FF2B5EF4-FFF2-40B4-BE49-F238E27FC236}">
                <a16:creationId xmlns:a16="http://schemas.microsoft.com/office/drawing/2014/main" id="{23F8032F-64CD-402D-9286-48CE218035C2}"/>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3</a:t>
            </a:r>
          </a:p>
        </p:txBody>
      </p:sp>
      <p:pic>
        <p:nvPicPr>
          <p:cNvPr id="25" name="Picture 24" descr="Berkshire Opportunities logo">
            <a:extLst>
              <a:ext uri="{FF2B5EF4-FFF2-40B4-BE49-F238E27FC236}">
                <a16:creationId xmlns:a16="http://schemas.microsoft.com/office/drawing/2014/main" id="{0E1D8DB3-17DC-469F-A7FF-FE332CF0269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6" name="Shape 114">
            <a:extLst>
              <a:ext uri="{FF2B5EF4-FFF2-40B4-BE49-F238E27FC236}">
                <a16:creationId xmlns:a16="http://schemas.microsoft.com/office/drawing/2014/main" id="{8444BB7E-D62D-4477-823E-6CF75F68ACB2}"/>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Your Berkshire opportunities</a:t>
            </a:r>
          </a:p>
        </p:txBody>
      </p:sp>
    </p:spTree>
    <p:extLst>
      <p:ext uri="{BB962C8B-B14F-4D97-AF65-F5344CB8AC3E}">
        <p14:creationId xmlns:p14="http://schemas.microsoft.com/office/powerpoint/2010/main" val="59419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Graphic 59" descr="Muscular arm outline">
            <a:extLst>
              <a:ext uri="{FF2B5EF4-FFF2-40B4-BE49-F238E27FC236}">
                <a16:creationId xmlns:a16="http://schemas.microsoft.com/office/drawing/2014/main" id="{49233A66-6B91-4F3A-8E72-5BA0D5EA627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39926" y="463161"/>
            <a:ext cx="4876798" cy="4876798"/>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6" name="Pentagon 20">
            <a:extLst>
              <a:ext uri="{FF2B5EF4-FFF2-40B4-BE49-F238E27FC236}">
                <a16:creationId xmlns:a16="http://schemas.microsoft.com/office/drawing/2014/main" id="{F5F63FF9-0F15-4E58-AF92-97F5891B3CD6}"/>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4</a:t>
            </a:r>
          </a:p>
        </p:txBody>
      </p:sp>
      <p:pic>
        <p:nvPicPr>
          <p:cNvPr id="33" name="Picture 32" descr="Berkshire Opportunities logo">
            <a:extLst>
              <a:ext uri="{FF2B5EF4-FFF2-40B4-BE49-F238E27FC236}">
                <a16:creationId xmlns:a16="http://schemas.microsoft.com/office/drawing/2014/main" id="{CD571244-B0DD-4648-BC55-41C35EE2EA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36" name="Shape 114">
            <a:extLst>
              <a:ext uri="{FF2B5EF4-FFF2-40B4-BE49-F238E27FC236}">
                <a16:creationId xmlns:a16="http://schemas.microsoft.com/office/drawing/2014/main" id="{637923DD-AD53-4F38-889E-CDB86495FF8C}"/>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are stereotypes?</a:t>
            </a:r>
          </a:p>
        </p:txBody>
      </p:sp>
      <p:pic>
        <p:nvPicPr>
          <p:cNvPr id="38" name="Graphic 37" descr="Megaphone outline">
            <a:extLst>
              <a:ext uri="{FF2B5EF4-FFF2-40B4-BE49-F238E27FC236}">
                <a16:creationId xmlns:a16="http://schemas.microsoft.com/office/drawing/2014/main" id="{2ABFC073-518D-4596-8CE3-6DE50AE0EAFA}"/>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flipH="1">
            <a:off x="4238959" y="1989834"/>
            <a:ext cx="4876798" cy="4876798"/>
          </a:xfrm>
          <a:prstGeom prst="rect">
            <a:avLst/>
          </a:prstGeom>
        </p:spPr>
      </p:pic>
      <p:sp>
        <p:nvSpPr>
          <p:cNvPr id="41" name="Rectangle: Rounded Corners 40">
            <a:extLst>
              <a:ext uri="{FF2B5EF4-FFF2-40B4-BE49-F238E27FC236}">
                <a16:creationId xmlns:a16="http://schemas.microsoft.com/office/drawing/2014/main" id="{5BEC9731-C5EA-4D7F-A0C3-D968CA9DBA31}"/>
              </a:ext>
            </a:extLst>
          </p:cNvPr>
          <p:cNvSpPr/>
          <p:nvPr/>
        </p:nvSpPr>
        <p:spPr>
          <a:xfrm>
            <a:off x="271138" y="967565"/>
            <a:ext cx="5878761" cy="1207261"/>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activity (3-5 mins)</a:t>
            </a:r>
          </a:p>
          <a:p>
            <a:pPr algn="ctr"/>
            <a:r>
              <a:rPr lang="en-GB" sz="1600" dirty="0">
                <a:solidFill>
                  <a:schemeClr val="tx1"/>
                </a:solidFill>
                <a:latin typeface="Century Gothic" panose="020B0502020202020204" pitchFamily="34" charset="0"/>
                <a:cs typeface="Arial" panose="020B0604020202020204" pitchFamily="34" charset="0"/>
              </a:rPr>
              <a:t>Click to see some phrases. In your pairs, choose two. Your task is to write what you think these phrases </a:t>
            </a:r>
            <a:r>
              <a:rPr lang="en-GB" sz="1600" i="1" dirty="0">
                <a:solidFill>
                  <a:schemeClr val="tx1"/>
                </a:solidFill>
                <a:latin typeface="Century Gothic" panose="020B0502020202020204" pitchFamily="34" charset="0"/>
                <a:cs typeface="Arial" panose="020B0604020202020204" pitchFamily="34" charset="0"/>
              </a:rPr>
              <a:t>really</a:t>
            </a:r>
            <a:r>
              <a:rPr lang="en-GB" sz="1600" dirty="0">
                <a:solidFill>
                  <a:schemeClr val="tx1"/>
                </a:solidFill>
                <a:latin typeface="Century Gothic" panose="020B0502020202020204" pitchFamily="34" charset="0"/>
                <a:cs typeface="Arial" panose="020B0604020202020204" pitchFamily="34" charset="0"/>
              </a:rPr>
              <a:t> mean and how they contribute to gender stereotypes.</a:t>
            </a:r>
            <a:endParaRPr lang="en-GB" sz="1600" b="1" dirty="0">
              <a:solidFill>
                <a:schemeClr val="tx1">
                  <a:lumMod val="95000"/>
                  <a:lumOff val="5000"/>
                </a:schemeClr>
              </a:solidFill>
              <a:latin typeface="Century Gothic" panose="020B0502020202020204" pitchFamily="34" charset="0"/>
              <a:cs typeface="Arial" panose="020B0604020202020204" pitchFamily="34" charset="0"/>
            </a:endParaRPr>
          </a:p>
        </p:txBody>
      </p:sp>
      <p:sp>
        <p:nvSpPr>
          <p:cNvPr id="42" name="Rectangle: Rounded Corners 41">
            <a:extLst>
              <a:ext uri="{FF2B5EF4-FFF2-40B4-BE49-F238E27FC236}">
                <a16:creationId xmlns:a16="http://schemas.microsoft.com/office/drawing/2014/main" id="{36DAF139-3643-42A4-BB66-E02E4F68C19F}"/>
              </a:ext>
            </a:extLst>
          </p:cNvPr>
          <p:cNvSpPr/>
          <p:nvPr/>
        </p:nvSpPr>
        <p:spPr>
          <a:xfrm>
            <a:off x="271136" y="5379772"/>
            <a:ext cx="4149081" cy="1191227"/>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Stereotype</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sym typeface="Lato"/>
              </a:rPr>
              <a:t>A set idea that people have about what someone or something is like, especially an idea that is wrong.</a:t>
            </a:r>
          </a:p>
        </p:txBody>
      </p:sp>
      <p:sp>
        <p:nvSpPr>
          <p:cNvPr id="46" name="Rectangle: Rounded Corners 45">
            <a:extLst>
              <a:ext uri="{FF2B5EF4-FFF2-40B4-BE49-F238E27FC236}">
                <a16:creationId xmlns:a16="http://schemas.microsoft.com/office/drawing/2014/main" id="{733034BC-B8C8-4F79-9662-8E10E3728009}"/>
              </a:ext>
            </a:extLst>
          </p:cNvPr>
          <p:cNvSpPr/>
          <p:nvPr/>
        </p:nvSpPr>
        <p:spPr>
          <a:xfrm>
            <a:off x="4636872" y="5378663"/>
            <a:ext cx="4262231" cy="1192336"/>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cs typeface="Arial" panose="020B0604020202020204" pitchFamily="34" charset="0"/>
              </a:rPr>
              <a:t>Stereotyping</a:t>
            </a:r>
            <a:r>
              <a:rPr lang="en-GB" sz="1600" dirty="0">
                <a:solidFill>
                  <a:schemeClr val="tx1"/>
                </a:solidFill>
                <a:latin typeface="Century Gothic" panose="020B0502020202020204" pitchFamily="34" charset="0"/>
                <a:cs typeface="Arial" panose="020B0604020202020204" pitchFamily="34" charset="0"/>
              </a:rPr>
              <a:t> </a:t>
            </a:r>
            <a:r>
              <a:rPr lang="en-GB" sz="1600" b="1" dirty="0">
                <a:solidFill>
                  <a:schemeClr val="tx1"/>
                </a:solidFill>
                <a:latin typeface="Century Gothic" panose="020B0502020202020204" pitchFamily="34" charset="0"/>
                <a:cs typeface="Arial" panose="020B0604020202020204" pitchFamily="34" charset="0"/>
              </a:rPr>
              <a:t>is a type of</a:t>
            </a:r>
            <a:r>
              <a:rPr lang="en-GB" sz="1600" dirty="0">
                <a:solidFill>
                  <a:schemeClr val="tx1"/>
                </a:solidFill>
                <a:latin typeface="Century Gothic" panose="020B0502020202020204" pitchFamily="34" charset="0"/>
                <a:cs typeface="Arial" panose="020B0604020202020204" pitchFamily="34" charset="0"/>
              </a:rPr>
              <a:t> </a:t>
            </a:r>
            <a:r>
              <a:rPr lang="en-GB" sz="1600" b="1" dirty="0">
                <a:solidFill>
                  <a:schemeClr val="tx1"/>
                </a:solidFill>
                <a:latin typeface="Century Gothic" panose="020B0502020202020204" pitchFamily="34" charset="0"/>
                <a:cs typeface="Arial" panose="020B0604020202020204" pitchFamily="34" charset="0"/>
              </a:rPr>
              <a:t>prejudice</a:t>
            </a:r>
            <a:r>
              <a:rPr lang="en-GB" sz="1600" dirty="0">
                <a:solidFill>
                  <a:schemeClr val="tx1"/>
                </a:solidFill>
                <a:latin typeface="Century Gothic" panose="020B0502020202020204" pitchFamily="34" charset="0"/>
                <a:cs typeface="Arial" panose="020B0604020202020204" pitchFamily="34" charset="0"/>
              </a:rPr>
              <a:t> as it is a view often based on the </a:t>
            </a:r>
            <a:r>
              <a:rPr lang="en-GB" sz="1600" b="1" dirty="0">
                <a:solidFill>
                  <a:schemeClr val="tx1"/>
                </a:solidFill>
                <a:latin typeface="Century Gothic" panose="020B0502020202020204" pitchFamily="34" charset="0"/>
                <a:cs typeface="Arial" panose="020B0604020202020204" pitchFamily="34" charset="0"/>
              </a:rPr>
              <a:t>appearance</a:t>
            </a:r>
            <a:r>
              <a:rPr lang="en-GB" sz="1600" dirty="0">
                <a:solidFill>
                  <a:schemeClr val="tx1"/>
                </a:solidFill>
                <a:latin typeface="Century Gothic" panose="020B0502020202020204" pitchFamily="34" charset="0"/>
                <a:cs typeface="Arial" panose="020B0604020202020204" pitchFamily="34" charset="0"/>
              </a:rPr>
              <a:t> of a person. </a:t>
            </a:r>
          </a:p>
        </p:txBody>
      </p:sp>
      <p:sp>
        <p:nvSpPr>
          <p:cNvPr id="47" name="Rectangle: Rounded Corners 46">
            <a:extLst>
              <a:ext uri="{FF2B5EF4-FFF2-40B4-BE49-F238E27FC236}">
                <a16:creationId xmlns:a16="http://schemas.microsoft.com/office/drawing/2014/main" id="{AE22BBE2-C598-4BB4-ABD6-4DC027B87B2D}"/>
              </a:ext>
            </a:extLst>
          </p:cNvPr>
          <p:cNvSpPr/>
          <p:nvPr/>
        </p:nvSpPr>
        <p:spPr>
          <a:xfrm>
            <a:off x="6327228" y="965385"/>
            <a:ext cx="2571875" cy="1207261"/>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Challenge:</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Would you think twice about using any of these phrases again?</a:t>
            </a:r>
          </a:p>
        </p:txBody>
      </p:sp>
      <p:sp>
        <p:nvSpPr>
          <p:cNvPr id="48" name="Speech Bubble: Rectangle with Corners Rounded 47">
            <a:extLst>
              <a:ext uri="{FF2B5EF4-FFF2-40B4-BE49-F238E27FC236}">
                <a16:creationId xmlns:a16="http://schemas.microsoft.com/office/drawing/2014/main" id="{54EDE907-066C-47A0-96A9-C4FBF6FD2EC3}"/>
              </a:ext>
            </a:extLst>
          </p:cNvPr>
          <p:cNvSpPr/>
          <p:nvPr/>
        </p:nvSpPr>
        <p:spPr>
          <a:xfrm>
            <a:off x="6149899" y="4403897"/>
            <a:ext cx="2749204" cy="660964"/>
          </a:xfrm>
          <a:prstGeom prst="wedgeRoundRectCallout">
            <a:avLst>
              <a:gd name="adj1" fmla="val -61865"/>
              <a:gd name="adj2" fmla="val 10094"/>
              <a:gd name="adj3" fmla="val 16667"/>
            </a:avLst>
          </a:prstGeom>
          <a:solidFill>
            <a:srgbClr val="B8E3F6"/>
          </a:solid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9pPr>
          </a:lstStyle>
          <a:p>
            <a:pPr algn="ctr"/>
            <a:r>
              <a:rPr lang="en-GB" sz="1600" b="1" dirty="0">
                <a:solidFill>
                  <a:schemeClr val="tx1"/>
                </a:solidFill>
                <a:latin typeface="Century Gothic" panose="020B0502020202020204" pitchFamily="34" charset="0"/>
                <a:cs typeface="Arial" panose="020B0604020202020204" pitchFamily="34" charset="0"/>
              </a:rPr>
              <a:t>“You’ll get over it.”</a:t>
            </a:r>
          </a:p>
        </p:txBody>
      </p:sp>
      <p:sp>
        <p:nvSpPr>
          <p:cNvPr id="49" name="Speech Bubble: Rectangle with Corners Rounded 48">
            <a:extLst>
              <a:ext uri="{FF2B5EF4-FFF2-40B4-BE49-F238E27FC236}">
                <a16:creationId xmlns:a16="http://schemas.microsoft.com/office/drawing/2014/main" id="{23C0398D-C3C6-4EE9-9F74-B7BADE2EC99E}"/>
              </a:ext>
            </a:extLst>
          </p:cNvPr>
          <p:cNvSpPr/>
          <p:nvPr/>
        </p:nvSpPr>
        <p:spPr>
          <a:xfrm>
            <a:off x="6149899" y="2467897"/>
            <a:ext cx="2749204" cy="660964"/>
          </a:xfrm>
          <a:prstGeom prst="wedgeRoundRectCallout">
            <a:avLst>
              <a:gd name="adj1" fmla="val -61865"/>
              <a:gd name="adj2" fmla="val 10094"/>
              <a:gd name="adj3" fmla="val 16667"/>
            </a:avLst>
          </a:prstGeom>
          <a:solidFill>
            <a:srgbClr val="B8E3F6"/>
          </a:solid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9pPr>
          </a:lstStyle>
          <a:p>
            <a:pPr algn="ctr"/>
            <a:r>
              <a:rPr lang="en-GB" sz="1600" b="1" dirty="0">
                <a:solidFill>
                  <a:schemeClr val="tx1"/>
                </a:solidFill>
                <a:latin typeface="Century Gothic" panose="020B0502020202020204" pitchFamily="34" charset="0"/>
                <a:cs typeface="Arial" panose="020B0604020202020204" pitchFamily="34" charset="0"/>
              </a:rPr>
              <a:t>“Give us a smile!”</a:t>
            </a:r>
          </a:p>
        </p:txBody>
      </p:sp>
      <p:sp>
        <p:nvSpPr>
          <p:cNvPr id="50" name="Speech Bubble: Rectangle with Corners Rounded 49">
            <a:extLst>
              <a:ext uri="{FF2B5EF4-FFF2-40B4-BE49-F238E27FC236}">
                <a16:creationId xmlns:a16="http://schemas.microsoft.com/office/drawing/2014/main" id="{00BE2BCE-D3F9-4D57-A7EC-77FDE9BC6241}"/>
              </a:ext>
            </a:extLst>
          </p:cNvPr>
          <p:cNvSpPr/>
          <p:nvPr/>
        </p:nvSpPr>
        <p:spPr>
          <a:xfrm>
            <a:off x="4790810" y="3435897"/>
            <a:ext cx="2745378" cy="660964"/>
          </a:xfrm>
          <a:prstGeom prst="wedgeRoundRectCallout">
            <a:avLst>
              <a:gd name="adj1" fmla="val 62981"/>
              <a:gd name="adj2" fmla="val -26279"/>
              <a:gd name="adj3" fmla="val 16667"/>
            </a:avLst>
          </a:prstGeom>
          <a:solidFill>
            <a:srgbClr val="32B0E6"/>
          </a:solid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9pPr>
          </a:lstStyle>
          <a:p>
            <a:pPr algn="ctr"/>
            <a:r>
              <a:rPr lang="en-GB" sz="1600" b="1" dirty="0">
                <a:solidFill>
                  <a:schemeClr val="tx1"/>
                </a:solidFill>
                <a:latin typeface="Century Gothic" panose="020B0502020202020204" pitchFamily="34" charset="0"/>
                <a:cs typeface="Arial" panose="020B0604020202020204" pitchFamily="34" charset="0"/>
              </a:rPr>
              <a:t>“You need to man up…”</a:t>
            </a:r>
          </a:p>
        </p:txBody>
      </p:sp>
      <p:sp>
        <p:nvSpPr>
          <p:cNvPr id="51" name="Speech Bubble: Rectangle with Corners Rounded 50">
            <a:extLst>
              <a:ext uri="{FF2B5EF4-FFF2-40B4-BE49-F238E27FC236}">
                <a16:creationId xmlns:a16="http://schemas.microsoft.com/office/drawing/2014/main" id="{CEC65686-F975-4054-AED5-F26F89544A72}"/>
              </a:ext>
            </a:extLst>
          </p:cNvPr>
          <p:cNvSpPr/>
          <p:nvPr/>
        </p:nvSpPr>
        <p:spPr>
          <a:xfrm>
            <a:off x="1631268" y="2485395"/>
            <a:ext cx="2749204" cy="660964"/>
          </a:xfrm>
          <a:prstGeom prst="wedgeRoundRectCallout">
            <a:avLst>
              <a:gd name="adj1" fmla="val -62992"/>
              <a:gd name="adj2" fmla="val -32378"/>
              <a:gd name="adj3" fmla="val 16667"/>
            </a:avLst>
          </a:prstGeom>
          <a:solidFill>
            <a:srgbClr val="32B0E6"/>
          </a:solid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9pPr>
          </a:lstStyle>
          <a:p>
            <a:pPr algn="ctr"/>
            <a:r>
              <a:rPr lang="en-GB" sz="1600" b="1" dirty="0">
                <a:solidFill>
                  <a:schemeClr val="tx1"/>
                </a:solidFill>
                <a:latin typeface="Century Gothic" panose="020B0502020202020204" pitchFamily="34" charset="0"/>
                <a:cs typeface="Arial" panose="020B0604020202020204" pitchFamily="34" charset="0"/>
              </a:rPr>
              <a:t>“You throw like a girl!”</a:t>
            </a:r>
          </a:p>
        </p:txBody>
      </p:sp>
      <p:sp>
        <p:nvSpPr>
          <p:cNvPr id="52" name="Speech Bubble: Rectangle with Corners Rounded 51">
            <a:extLst>
              <a:ext uri="{FF2B5EF4-FFF2-40B4-BE49-F238E27FC236}">
                <a16:creationId xmlns:a16="http://schemas.microsoft.com/office/drawing/2014/main" id="{587B3DF3-9C6E-47B8-B2A0-A80CC981664E}"/>
              </a:ext>
            </a:extLst>
          </p:cNvPr>
          <p:cNvSpPr/>
          <p:nvPr/>
        </p:nvSpPr>
        <p:spPr>
          <a:xfrm>
            <a:off x="243840" y="3448751"/>
            <a:ext cx="2745378" cy="660964"/>
          </a:xfrm>
          <a:prstGeom prst="wedgeRoundRectCallout">
            <a:avLst>
              <a:gd name="adj1" fmla="val 64556"/>
              <a:gd name="adj2" fmla="val 12411"/>
              <a:gd name="adj3" fmla="val 16667"/>
            </a:avLst>
          </a:prstGeom>
          <a:solidFill>
            <a:srgbClr val="B8E3F6"/>
          </a:solid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9pPr>
          </a:lstStyle>
          <a:p>
            <a:pPr algn="ctr"/>
            <a:r>
              <a:rPr lang="en-GB" sz="1600" b="1" dirty="0">
                <a:solidFill>
                  <a:schemeClr val="tx1"/>
                </a:solidFill>
                <a:latin typeface="Century Gothic" panose="020B0502020202020204" pitchFamily="34" charset="0"/>
                <a:cs typeface="Arial" panose="020B0604020202020204" pitchFamily="34" charset="0"/>
              </a:rPr>
              <a:t>“Boys don’t cry.”</a:t>
            </a:r>
          </a:p>
        </p:txBody>
      </p:sp>
      <p:pic>
        <p:nvPicPr>
          <p:cNvPr id="53" name="Picture 2" descr="Netball icon">
            <a:extLst>
              <a:ext uri="{FF2B5EF4-FFF2-40B4-BE49-F238E27FC236}">
                <a16:creationId xmlns:a16="http://schemas.microsoft.com/office/drawing/2014/main" id="{E49F5164-B4D6-4774-BA0B-40891DC3C425}"/>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289354" y="23637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6" descr="Happy icon">
            <a:extLst>
              <a:ext uri="{FF2B5EF4-FFF2-40B4-BE49-F238E27FC236}">
                <a16:creationId xmlns:a16="http://schemas.microsoft.com/office/drawing/2014/main" id="{E246E196-F1EE-4DF1-8738-99CD9DC2CAB0}"/>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807986" y="23637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4" descr="Spotlight icon">
            <a:extLst>
              <a:ext uri="{FF2B5EF4-FFF2-40B4-BE49-F238E27FC236}">
                <a16:creationId xmlns:a16="http://schemas.microsoft.com/office/drawing/2014/main" id="{CB03EA83-E1AE-4B9D-A529-94EF6EE830D7}"/>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23184" y="4277179"/>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56" name="Speech Bubble: Rectangle with Corners Rounded 55">
            <a:extLst>
              <a:ext uri="{FF2B5EF4-FFF2-40B4-BE49-F238E27FC236}">
                <a16:creationId xmlns:a16="http://schemas.microsoft.com/office/drawing/2014/main" id="{295352D7-4799-42DA-8CCA-2D174961AB86}"/>
              </a:ext>
            </a:extLst>
          </p:cNvPr>
          <p:cNvSpPr/>
          <p:nvPr/>
        </p:nvSpPr>
        <p:spPr>
          <a:xfrm>
            <a:off x="1653821" y="4412108"/>
            <a:ext cx="2749204" cy="660964"/>
          </a:xfrm>
          <a:prstGeom prst="wedgeRoundRectCallout">
            <a:avLst>
              <a:gd name="adj1" fmla="val -62992"/>
              <a:gd name="adj2" fmla="val -32378"/>
              <a:gd name="adj3" fmla="val 16667"/>
            </a:avLst>
          </a:prstGeom>
          <a:solidFill>
            <a:srgbClr val="32B0E6"/>
          </a:solidFill>
          <a:ln w="2857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None/>
              <a:defRPr sz="1400" b="0" i="0" u="none" strike="noStrike" cap="none">
                <a:solidFill>
                  <a:schemeClr val="lt1"/>
                </a:solidFill>
                <a:latin typeface="+mn-lt"/>
                <a:ea typeface="+mn-ea"/>
                <a:cs typeface="+mn-cs"/>
                <a:sym typeface="Arial"/>
              </a:defRPr>
            </a:lvl9pPr>
          </a:lstStyle>
          <a:p>
            <a:pPr algn="ctr"/>
            <a:r>
              <a:rPr lang="en-GB" sz="1600" b="1" dirty="0">
                <a:solidFill>
                  <a:schemeClr val="tx1"/>
                </a:solidFill>
                <a:latin typeface="Century Gothic" panose="020B0502020202020204" pitchFamily="34" charset="0"/>
                <a:cs typeface="Arial" panose="020B0604020202020204" pitchFamily="34" charset="0"/>
              </a:rPr>
              <a:t>“You’re just attention-seeking.”</a:t>
            </a:r>
          </a:p>
        </p:txBody>
      </p:sp>
      <p:pic>
        <p:nvPicPr>
          <p:cNvPr id="57" name="Picture 2" descr="Crying icon">
            <a:extLst>
              <a:ext uri="{FF2B5EF4-FFF2-40B4-BE49-F238E27FC236}">
                <a16:creationId xmlns:a16="http://schemas.microsoft.com/office/drawing/2014/main" id="{0F489D7B-513D-4C3C-B51F-481A9CCB4F3C}"/>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447507" y="3320474"/>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 descr="Triceps icon">
            <a:extLst>
              <a:ext uri="{FF2B5EF4-FFF2-40B4-BE49-F238E27FC236}">
                <a16:creationId xmlns:a16="http://schemas.microsoft.com/office/drawing/2014/main" id="{059C8194-891C-4374-8070-191EE486CDB4}"/>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7965091" y="3320474"/>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Top of a Hill icon">
            <a:extLst>
              <a:ext uri="{FF2B5EF4-FFF2-40B4-BE49-F238E27FC236}">
                <a16:creationId xmlns:a16="http://schemas.microsoft.com/office/drawing/2014/main" id="{12BBA170-B08E-4D41-B56C-E2DE8DAD76C0}"/>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4819262" y="4277179"/>
            <a:ext cx="9144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809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fade">
                                      <p:cBhvr>
                                        <p:cTn id="35" dur="500"/>
                                        <p:tgtEl>
                                          <p:spTgt spid="5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500"/>
                                        <p:tgtEl>
                                          <p:spTgt spid="56"/>
                                        </p:tgtEl>
                                      </p:cBhvr>
                                    </p:animEffect>
                                  </p:childTnLst>
                                </p:cTn>
                              </p:par>
                            </p:childTnLst>
                          </p:cTn>
                        </p:par>
                        <p:par>
                          <p:cTn id="39" fill="hold">
                            <p:stCondLst>
                              <p:cond delay="2500"/>
                            </p:stCondLst>
                            <p:childTnLst>
                              <p:par>
                                <p:cTn id="40" presetID="10" presetClass="entr" presetSubtype="0" fill="hold" nodeType="after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fade">
                                      <p:cBhvr>
                                        <p:cTn id="42" dur="500"/>
                                        <p:tgtEl>
                                          <p:spTgt spid="5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phic 26" descr="Muscular arm outline">
            <a:extLst>
              <a:ext uri="{FF2B5EF4-FFF2-40B4-BE49-F238E27FC236}">
                <a16:creationId xmlns:a16="http://schemas.microsoft.com/office/drawing/2014/main" id="{BC3909AE-4854-4609-8D89-7D4ECA5EA0E4}"/>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39926" y="463161"/>
            <a:ext cx="4876798" cy="4876798"/>
          </a:xfrm>
          <a:prstGeom prst="rect">
            <a:avLst/>
          </a:prstGeom>
        </p:spPr>
      </p:pic>
      <p:pic>
        <p:nvPicPr>
          <p:cNvPr id="28" name="Graphic 27" descr="Megaphone outline">
            <a:extLst>
              <a:ext uri="{FF2B5EF4-FFF2-40B4-BE49-F238E27FC236}">
                <a16:creationId xmlns:a16="http://schemas.microsoft.com/office/drawing/2014/main" id="{8C51E1E3-E984-4425-BDDE-A6B8EED1CECE}"/>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flipH="1">
            <a:off x="4238959" y="1989834"/>
            <a:ext cx="4876798" cy="4876798"/>
          </a:xfrm>
          <a:prstGeom prst="rect">
            <a:avLst/>
          </a:prstGeom>
        </p:spPr>
      </p:pic>
      <p:sp>
        <p:nvSpPr>
          <p:cNvPr id="13" name="Rectangle: Rounded Corners 12">
            <a:extLst>
              <a:ext uri="{FF2B5EF4-FFF2-40B4-BE49-F238E27FC236}">
                <a16:creationId xmlns:a16="http://schemas.microsoft.com/office/drawing/2014/main" id="{79063CA0-A6E2-4CF3-9E26-9411565F50AC}"/>
              </a:ext>
            </a:extLst>
          </p:cNvPr>
          <p:cNvSpPr/>
          <p:nvPr/>
        </p:nvSpPr>
        <p:spPr>
          <a:xfrm>
            <a:off x="259817" y="1743702"/>
            <a:ext cx="3979142" cy="1917473"/>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Class discussion (4-5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Click the image to watch a short film. When you’ve finished, discuss the following question: are there any roles that you think can only be carried out by just one “type” of person? Why?</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6" name="Rectangle: Rounded Corners 25">
            <a:extLst>
              <a:ext uri="{FF2B5EF4-FFF2-40B4-BE49-F238E27FC236}">
                <a16:creationId xmlns:a16="http://schemas.microsoft.com/office/drawing/2014/main" id="{27A5423A-9071-42BC-9B37-FE6FC12AC571}"/>
              </a:ext>
            </a:extLst>
          </p:cNvPr>
          <p:cNvSpPr/>
          <p:nvPr/>
        </p:nvSpPr>
        <p:spPr>
          <a:xfrm>
            <a:off x="259817" y="5634982"/>
            <a:ext cx="8622461" cy="958206"/>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Individual reflection (1-2 mins)</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What is it about certain roles that make us think that only one type of person can do them?  Do you think there are there any exceptions?</a:t>
            </a:r>
          </a:p>
        </p:txBody>
      </p:sp>
      <p:sp>
        <p:nvSpPr>
          <p:cNvPr id="41" name="Rectangle: Rounded Corners 40">
            <a:extLst>
              <a:ext uri="{FF2B5EF4-FFF2-40B4-BE49-F238E27FC236}">
                <a16:creationId xmlns:a16="http://schemas.microsoft.com/office/drawing/2014/main" id="{EEC76F71-7769-4D4F-A29E-096E1580BA91}"/>
              </a:ext>
            </a:extLst>
          </p:cNvPr>
          <p:cNvSpPr/>
          <p:nvPr/>
        </p:nvSpPr>
        <p:spPr>
          <a:xfrm>
            <a:off x="259817" y="970490"/>
            <a:ext cx="8622460" cy="629126"/>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You might have</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an image in mind of the kind of people who are likely to work in a particular sector.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Now let’s take that idea a bit further… </a:t>
            </a:r>
          </a:p>
        </p:txBody>
      </p:sp>
      <p:pic>
        <p:nvPicPr>
          <p:cNvPr id="12" name="Picture 11">
            <a:hlinkClick r:id="rId7"/>
            <a:extLst>
              <a:ext uri="{FF2B5EF4-FFF2-40B4-BE49-F238E27FC236}">
                <a16:creationId xmlns:a16="http://schemas.microsoft.com/office/drawing/2014/main" id="{8C5AEBA0-0737-4E5E-B3C6-80FB6A5E8674}"/>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t="10222" b="2873"/>
          <a:stretch/>
        </p:blipFill>
        <p:spPr>
          <a:xfrm>
            <a:off x="4536547" y="1989207"/>
            <a:ext cx="4245406" cy="1037974"/>
          </a:xfrm>
          <a:prstGeom prst="rect">
            <a:avLst/>
          </a:prstGeom>
        </p:spPr>
      </p:pic>
      <p:pic>
        <p:nvPicPr>
          <p:cNvPr id="15" name="Picture 14">
            <a:extLst>
              <a:ext uri="{FF2B5EF4-FFF2-40B4-BE49-F238E27FC236}">
                <a16:creationId xmlns:a16="http://schemas.microsoft.com/office/drawing/2014/main" id="{B3328565-8DF6-4815-884A-126CED162658}"/>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4556475" y="3269972"/>
            <a:ext cx="1574078" cy="1574078"/>
          </a:xfrm>
          <a:prstGeom prst="rect">
            <a:avLst/>
          </a:prstGeom>
        </p:spPr>
      </p:pic>
      <p:pic>
        <p:nvPicPr>
          <p:cNvPr id="16" name="Picture 15">
            <a:extLst>
              <a:ext uri="{FF2B5EF4-FFF2-40B4-BE49-F238E27FC236}">
                <a16:creationId xmlns:a16="http://schemas.microsoft.com/office/drawing/2014/main" id="{966D9E7F-F071-4347-8AA7-B4595677BEC8}"/>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l="-294"/>
          <a:stretch/>
        </p:blipFill>
        <p:spPr>
          <a:xfrm>
            <a:off x="7207875" y="3273053"/>
            <a:ext cx="1574078" cy="1568701"/>
          </a:xfrm>
          <a:prstGeom prst="rect">
            <a:avLst/>
          </a:prstGeom>
        </p:spPr>
      </p:pic>
      <p:pic>
        <p:nvPicPr>
          <p:cNvPr id="18" name="Picture 17">
            <a:extLst>
              <a:ext uri="{FF2B5EF4-FFF2-40B4-BE49-F238E27FC236}">
                <a16:creationId xmlns:a16="http://schemas.microsoft.com/office/drawing/2014/main" id="{1AC72429-4ABF-4E5C-BBD1-325AFB732B50}"/>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5882175" y="3905022"/>
            <a:ext cx="1574078" cy="1574078"/>
          </a:xfrm>
          <a:prstGeom prst="rect">
            <a:avLst/>
          </a:prstGeom>
        </p:spPr>
      </p:pic>
      <p:sp>
        <p:nvSpPr>
          <p:cNvPr id="20" name="Rectangle: Rounded Corners 19">
            <a:hlinkClick r:id="rId7"/>
            <a:extLst>
              <a:ext uri="{FF2B5EF4-FFF2-40B4-BE49-F238E27FC236}">
                <a16:creationId xmlns:a16="http://schemas.microsoft.com/office/drawing/2014/main" id="{65C25EF9-40F5-41BE-B375-C6282D2F261B}"/>
              </a:ext>
            </a:extLst>
          </p:cNvPr>
          <p:cNvSpPr/>
          <p:nvPr/>
        </p:nvSpPr>
        <p:spPr>
          <a:xfrm>
            <a:off x="8104248" y="1743335"/>
            <a:ext cx="784076" cy="538608"/>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Lato" panose="020F0502020204030203" pitchFamily="34" charset="0"/>
                <a:cs typeface="Lato" panose="020F0502020204030203" pitchFamily="34" charset="0"/>
              </a:rPr>
              <a:t>0:00-3:00</a:t>
            </a:r>
            <a:endParaRPr lang="en-GB" sz="1600" dirty="0">
              <a:solidFill>
                <a:schemeClr val="tx1"/>
              </a:solidFill>
              <a:latin typeface="Century Gothic" panose="020B0502020202020204" pitchFamily="34" charset="0"/>
              <a:ea typeface="Lato" panose="020F0502020204030203" pitchFamily="34" charset="0"/>
              <a:cs typeface="Lato" panose="020F0502020204030203" pitchFamily="34" charset="0"/>
            </a:endParaRPr>
          </a:p>
        </p:txBody>
      </p:sp>
      <p:sp>
        <p:nvSpPr>
          <p:cNvPr id="25" name="Rectangle: Rounded Corners 24">
            <a:extLst>
              <a:ext uri="{FF2B5EF4-FFF2-40B4-BE49-F238E27FC236}">
                <a16:creationId xmlns:a16="http://schemas.microsoft.com/office/drawing/2014/main" id="{9A5CE7D6-C4E4-4129-8EEA-862DC5C0F3C5}"/>
              </a:ext>
            </a:extLst>
          </p:cNvPr>
          <p:cNvSpPr/>
          <p:nvPr/>
        </p:nvSpPr>
        <p:spPr>
          <a:xfrm>
            <a:off x="259816" y="3805261"/>
            <a:ext cx="3979142" cy="1673839"/>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We can sometimes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assume that certain sectors and roles require a particular person</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However, the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opposite is true</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Most careers are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open to everyone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when they receive the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right training</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30" name="Pentagon 20">
            <a:extLst>
              <a:ext uri="{FF2B5EF4-FFF2-40B4-BE49-F238E27FC236}">
                <a16:creationId xmlns:a16="http://schemas.microsoft.com/office/drawing/2014/main" id="{A32683CF-0458-4E0E-BA75-CE10DEC894F6}"/>
              </a:ext>
            </a:extLst>
          </p:cNvPr>
          <p:cNvSpPr/>
          <p:nvPr/>
        </p:nvSpPr>
        <p:spPr>
          <a:xfrm>
            <a:off x="5017"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4</a:t>
            </a:r>
          </a:p>
        </p:txBody>
      </p:sp>
      <p:pic>
        <p:nvPicPr>
          <p:cNvPr id="31" name="Picture 30" descr="Berkshire Opportunities logo">
            <a:extLst>
              <a:ext uri="{FF2B5EF4-FFF2-40B4-BE49-F238E27FC236}">
                <a16:creationId xmlns:a16="http://schemas.microsoft.com/office/drawing/2014/main" id="{8949084E-D4EC-4FB4-8F5F-62AFCFB965B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32" name="Shape 114">
            <a:extLst>
              <a:ext uri="{FF2B5EF4-FFF2-40B4-BE49-F238E27FC236}">
                <a16:creationId xmlns:a16="http://schemas.microsoft.com/office/drawing/2014/main" id="{BDD60E7B-F65F-4F66-96A7-584BEFD41ADB}"/>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are stereotypes?</a:t>
            </a:r>
          </a:p>
        </p:txBody>
      </p:sp>
      <p:sp>
        <p:nvSpPr>
          <p:cNvPr id="35" name="TextBox 34">
            <a:extLst>
              <a:ext uri="{FF2B5EF4-FFF2-40B4-BE49-F238E27FC236}">
                <a16:creationId xmlns:a16="http://schemas.microsoft.com/office/drawing/2014/main" id="{5C2A5B9B-EAF5-4A26-ABD8-77DD9F746C5F}"/>
              </a:ext>
            </a:extLst>
          </p:cNvPr>
          <p:cNvSpPr txBox="1"/>
          <p:nvPr/>
        </p:nvSpPr>
        <p:spPr>
          <a:xfrm>
            <a:off x="7010400" y="6642556"/>
            <a:ext cx="2105357" cy="215444"/>
          </a:xfrm>
          <a:prstGeom prst="rect">
            <a:avLst/>
          </a:prstGeom>
          <a:noFill/>
        </p:spPr>
        <p:txBody>
          <a:bodyPr wrap="square">
            <a:spAutoFit/>
          </a:bodyPr>
          <a:lstStyle/>
          <a:p>
            <a:r>
              <a:rPr lang="en-GB" sz="800" b="0" dirty="0">
                <a:latin typeface="Century Gothic" panose="020B0502020202020204" pitchFamily="34" charset="0"/>
                <a:hlinkClick r:id="rId7">
                  <a:extLst>
                    <a:ext uri="{A12FA001-AC4F-418D-AE19-62706E023703}">
                      <ahyp:hlinkClr xmlns:ahyp="http://schemas.microsoft.com/office/drawing/2018/hyperlinkcolor" val="tx"/>
                    </a:ext>
                  </a:extLst>
                </a:hlinkClick>
              </a:rPr>
              <a:t>https://safeshare.tv/x/9xCn-Kwy97U</a:t>
            </a:r>
            <a:r>
              <a:rPr lang="en-GB" sz="800" b="0" dirty="0">
                <a:latin typeface="Century Gothic" panose="020B0502020202020204" pitchFamily="34" charset="0"/>
              </a:rPr>
              <a:t> </a:t>
            </a:r>
            <a:endParaRPr lang="en-GB" sz="800" dirty="0">
              <a:latin typeface="Century Gothic" panose="020B0502020202020204" pitchFamily="34" charset="0"/>
            </a:endParaRPr>
          </a:p>
        </p:txBody>
      </p:sp>
    </p:spTree>
    <p:extLst>
      <p:ext uri="{BB962C8B-B14F-4D97-AF65-F5344CB8AC3E}">
        <p14:creationId xmlns:p14="http://schemas.microsoft.com/office/powerpoint/2010/main" val="1624767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6" grpId="0" animBg="1"/>
      <p:bldP spid="20" grpId="0" animBg="1"/>
      <p:bldP spid="25" grpId="0" animBg="1"/>
      <p:bldP spid="35"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2479</TotalTime>
  <Words>3741</Words>
  <Application>Microsoft Office PowerPoint</Application>
  <PresentationFormat>On-screen Show (4:3)</PresentationFormat>
  <Paragraphs>434</Paragraphs>
  <Slides>21</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158</cp:revision>
  <cp:lastPrinted>2021-06-09T08:38:49Z</cp:lastPrinted>
  <dcterms:created xsi:type="dcterms:W3CDTF">2021-02-15T13:09:11Z</dcterms:created>
  <dcterms:modified xsi:type="dcterms:W3CDTF">2021-06-28T15:22:46Z</dcterms:modified>
</cp:coreProperties>
</file>