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84" r:id="rId2"/>
    <p:sldId id="328" r:id="rId3"/>
    <p:sldId id="286" r:id="rId4"/>
    <p:sldId id="332" r:id="rId5"/>
    <p:sldId id="301" r:id="rId6"/>
    <p:sldId id="282" r:id="rId7"/>
    <p:sldId id="316" r:id="rId8"/>
    <p:sldId id="309" r:id="rId9"/>
    <p:sldId id="312" r:id="rId10"/>
    <p:sldId id="313" r:id="rId11"/>
    <p:sldId id="324" r:id="rId12"/>
    <p:sldId id="325" r:id="rId13"/>
    <p:sldId id="326" r:id="rId14"/>
    <p:sldId id="331" r:id="rId15"/>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2E1"/>
    <a:srgbClr val="8E0053"/>
    <a:srgbClr val="355893"/>
    <a:srgbClr val="B8E3F6"/>
    <a:srgbClr val="E95A91"/>
    <a:srgbClr val="7A90B7"/>
    <a:srgbClr val="6481B3"/>
    <a:srgbClr val="EC6599"/>
    <a:srgbClr val="F4FBFE"/>
    <a:srgbClr val="F2FC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8518" autoAdjust="0"/>
  </p:normalViewPr>
  <p:slideViewPr>
    <p:cSldViewPr snapToGrid="0">
      <p:cViewPr varScale="1">
        <p:scale>
          <a:sx n="64" d="100"/>
          <a:sy n="64" d="100"/>
        </p:scale>
        <p:origin x="196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14</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 new CDI Framework and guidance are available at: </a:t>
            </a:r>
            <a:r>
              <a:rPr lang="en-GB" b="0" u="none" dirty="0"/>
              <a:t>https://www.thecdi.net/New-Career-Development-Framework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u="none" dirty="0"/>
          </a:p>
          <a:p>
            <a:r>
              <a:rPr lang="en-GB" b="1" dirty="0"/>
              <a:t>References:</a:t>
            </a:r>
          </a:p>
          <a:p>
            <a:pPr marL="228600" indent="-228600">
              <a:buAutoNum type="arabicParenR"/>
            </a:pPr>
            <a:r>
              <a:rPr lang="en-GB" dirty="0"/>
              <a:t>https://www.thecdi.net/New-Career-Development-Framework</a:t>
            </a:r>
          </a:p>
          <a:p>
            <a:pPr marL="0" indent="0">
              <a:buNone/>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https://www.thecdi.net/New-Career-Development-Framework</a:t>
            </a:r>
          </a:p>
          <a:p>
            <a:pPr marL="228600" indent="-228600">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b="0" dirty="0"/>
              <a:t>https://www.berkshireopportunities.co.uk/</a:t>
            </a:r>
          </a:p>
          <a:p>
            <a:pPr marL="241539" indent="-241539">
              <a:buAutoNum type="arabicParenR"/>
            </a:pPr>
            <a:r>
              <a:rPr lang="en-GB" b="0" dirty="0"/>
              <a:t>https://dictionary.cambridge.org/dictionary/english/sector</a:t>
            </a:r>
          </a:p>
          <a:p>
            <a:pPr marL="241539" indent="-241539">
              <a:buAutoNum type="arabicParenR"/>
            </a:pPr>
            <a:r>
              <a:rPr lang="en-GB" b="0" dirty="0"/>
              <a:t>https://dictionary.cambridge.org/dictionary/english/employability</a:t>
            </a:r>
          </a:p>
          <a:p>
            <a:pPr marL="241539" indent="-241539">
              <a:buAutoNum type="arabicParenR"/>
            </a:pPr>
            <a:r>
              <a:rPr lang="en-GB" dirty="0"/>
              <a:t>https://dictionary.cambridge.org/dictionary/english/career</a:t>
            </a:r>
          </a:p>
          <a:p>
            <a:pPr marL="241539" indent="-241539">
              <a:buAutoNum type="arabicParenR"/>
            </a:pPr>
            <a:r>
              <a:rPr lang="en-GB" dirty="0"/>
              <a:t>https://dictionary.cambridge.org/dictionary/english/labour-market</a:t>
            </a:r>
          </a:p>
          <a:p>
            <a:pPr marL="241539" indent="-241539">
              <a:buAutoNum type="arabicParenR"/>
            </a:pPr>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endParaRPr lang="en-GB" dirty="0"/>
          </a:p>
          <a:p>
            <a:pPr marL="241539" indent="-241539">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1736308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1118796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hyperlink" Target="https://careers.microsoft.com/professionals/us/en/l-reading" TargetMode="External"/><Relationship Id="rId18" Type="http://schemas.openxmlformats.org/officeDocument/2006/relationships/image" Target="../media/image34.png"/><Relationship Id="rId26" Type="http://schemas.openxmlformats.org/officeDocument/2006/relationships/image" Target="../media/image38.png"/><Relationship Id="rId3" Type="http://schemas.openxmlformats.org/officeDocument/2006/relationships/image" Target="../media/image11.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31.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9.xml"/><Relationship Id="rId16" Type="http://schemas.openxmlformats.org/officeDocument/2006/relationships/image" Target="../media/image33.png"/><Relationship Id="rId20" Type="http://schemas.openxmlformats.org/officeDocument/2006/relationships/image" Target="../media/image35.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userreplay.com/" TargetMode="External"/><Relationship Id="rId24" Type="http://schemas.openxmlformats.org/officeDocument/2006/relationships/image" Target="../media/image37.png"/><Relationship Id="rId5" Type="http://schemas.openxmlformats.org/officeDocument/2006/relationships/image" Target="../media/image13.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39.png"/><Relationship Id="rId10" Type="http://schemas.openxmlformats.org/officeDocument/2006/relationships/image" Target="../media/image30.png"/><Relationship Id="rId19" Type="http://schemas.openxmlformats.org/officeDocument/2006/relationships/hyperlink" Target="https://www.oneadvanced.com/" TargetMode="External"/><Relationship Id="rId4" Type="http://schemas.openxmlformats.org/officeDocument/2006/relationships/image" Target="../media/image12.svg"/><Relationship Id="rId9" Type="http://schemas.openxmlformats.org/officeDocument/2006/relationships/hyperlink" Target="https://www.vodafone.co.uk/" TargetMode="External"/><Relationship Id="rId14" Type="http://schemas.openxmlformats.org/officeDocument/2006/relationships/image" Target="../media/image32.png"/><Relationship Id="rId22" Type="http://schemas.openxmlformats.org/officeDocument/2006/relationships/image" Target="../media/image36.png"/><Relationship Id="rId27" Type="http://schemas.openxmlformats.org/officeDocument/2006/relationships/hyperlink" Target="https://www.o2.co.uk/"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11.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42.png"/><Relationship Id="rId17" Type="http://schemas.openxmlformats.org/officeDocument/2006/relationships/image" Target="../media/image45.png"/><Relationship Id="rId25" Type="http://schemas.openxmlformats.org/officeDocument/2006/relationships/image" Target="../media/image2.png"/><Relationship Id="rId2" Type="http://schemas.openxmlformats.org/officeDocument/2006/relationships/notesSlide" Target="../notesSlides/notesSlide10.xml"/><Relationship Id="rId16" Type="http://schemas.openxmlformats.org/officeDocument/2006/relationships/hyperlink" Target="https://www.windsor-forest.ac.uk/" TargetMode="External"/><Relationship Id="rId20"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newbury-college.ac.uk/" TargetMode="External"/><Relationship Id="rId24" Type="http://schemas.openxmlformats.org/officeDocument/2006/relationships/image" Target="../media/image49.png"/><Relationship Id="rId5" Type="http://schemas.openxmlformats.org/officeDocument/2006/relationships/image" Target="../media/image13.png"/><Relationship Id="rId15" Type="http://schemas.openxmlformats.org/officeDocument/2006/relationships/image" Target="../media/image44.png"/><Relationship Id="rId23" Type="http://schemas.openxmlformats.org/officeDocument/2006/relationships/hyperlink" Target="https://ranelagh.bonitas.org.uk/" TargetMode="External"/><Relationship Id="rId10" Type="http://schemas.openxmlformats.org/officeDocument/2006/relationships/image" Target="../media/image41.png"/><Relationship Id="rId19" Type="http://schemas.openxmlformats.org/officeDocument/2006/relationships/image" Target="../media/image46.png"/><Relationship Id="rId4" Type="http://schemas.openxmlformats.org/officeDocument/2006/relationships/image" Target="../media/image12.svg"/><Relationship Id="rId9" Type="http://schemas.openxmlformats.org/officeDocument/2006/relationships/hyperlink" Target="https://bracknell.activatelearning.ac.uk/" TargetMode="External"/><Relationship Id="rId14" Type="http://schemas.openxmlformats.org/officeDocument/2006/relationships/image" Target="../media/image43.png"/><Relationship Id="rId22" Type="http://schemas.openxmlformats.org/officeDocument/2006/relationships/image" Target="../media/image48.pn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hyperlink" Target="https://www.gsk.com/en-gb/home/" TargetMode="External"/><Relationship Id="rId18" Type="http://schemas.openxmlformats.org/officeDocument/2006/relationships/image" Target="../media/image55.png"/><Relationship Id="rId26" Type="http://schemas.openxmlformats.org/officeDocument/2006/relationships/image" Target="../media/image59.png"/><Relationship Id="rId3" Type="http://schemas.openxmlformats.org/officeDocument/2006/relationships/image" Target="../media/image11.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52.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morganadvancedmaterials.com/" TargetMode="External"/><Relationship Id="rId24" Type="http://schemas.openxmlformats.org/officeDocument/2006/relationships/image" Target="../media/image58.png"/><Relationship Id="rId5" Type="http://schemas.openxmlformats.org/officeDocument/2006/relationships/image" Target="../media/image13.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60.png"/><Relationship Id="rId10" Type="http://schemas.openxmlformats.org/officeDocument/2006/relationships/image" Target="../media/image51.png"/><Relationship Id="rId19" Type="http://schemas.openxmlformats.org/officeDocument/2006/relationships/hyperlink" Target="https://www.ucb.com/" TargetMode="External"/><Relationship Id="rId4" Type="http://schemas.openxmlformats.org/officeDocument/2006/relationships/image" Target="../media/image12.svg"/><Relationship Id="rId9" Type="http://schemas.openxmlformats.org/officeDocument/2006/relationships/hyperlink" Target="https://www.stryker.com/" TargetMode="External"/><Relationship Id="rId14" Type="http://schemas.openxmlformats.org/officeDocument/2006/relationships/image" Target="../media/image53.png"/><Relationship Id="rId22" Type="http://schemas.openxmlformats.org/officeDocument/2006/relationships/image" Target="../media/image57.png"/><Relationship Id="rId27" Type="http://schemas.openxmlformats.org/officeDocument/2006/relationships/hyperlink" Target="https://www.stantec.com/uk"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hyperlink" Target="https://www.newcrosshealthcare.com/" TargetMode="External"/><Relationship Id="rId1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hyperlink" Target="https://www.heathcareers.nhs.uk/" TargetMode="External"/><Relationship Id="rId12" Type="http://schemas.openxmlformats.org/officeDocument/2006/relationships/image" Target="../media/image63.png"/><Relationship Id="rId17" Type="http://schemas.openxmlformats.org/officeDocument/2006/relationships/hyperlink" Target="https://www.slough.gov.uk/" TargetMode="External"/><Relationship Id="rId2" Type="http://schemas.openxmlformats.org/officeDocument/2006/relationships/notesSlide" Target="../notesSlides/notesSlide12.xml"/><Relationship Id="rId16" Type="http://schemas.openxmlformats.org/officeDocument/2006/relationships/image" Target="../media/image65.png"/><Relationship Id="rId20"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mihealthcare.co.uk/" TargetMode="External"/><Relationship Id="rId5" Type="http://schemas.openxmlformats.org/officeDocument/2006/relationships/image" Target="../media/image13.png"/><Relationship Id="rId15" Type="http://schemas.openxmlformats.org/officeDocument/2006/relationships/hyperlink" Target="https://www.sunrise-care.co.uk/" TargetMode="External"/><Relationship Id="rId10" Type="http://schemas.openxmlformats.org/officeDocument/2006/relationships/image" Target="../media/image62.png"/><Relationship Id="rId19"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hyperlink" Target="https://www.voyagecare.com/" TargetMode="External"/><Relationship Id="rId14" Type="http://schemas.openxmlformats.org/officeDocument/2006/relationships/image" Target="../media/image64.png"/></Relationships>
</file>

<file path=ppt/slides/_rels/slide14.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11.png"/><Relationship Id="rId21" Type="http://schemas.openxmlformats.org/officeDocument/2006/relationships/image" Target="../media/image75.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70.png"/><Relationship Id="rId17" Type="http://schemas.openxmlformats.org/officeDocument/2006/relationships/image" Target="../media/image73.png"/><Relationship Id="rId25" Type="http://schemas.openxmlformats.org/officeDocument/2006/relationships/image" Target="../media/image77.png"/><Relationship Id="rId33" Type="http://schemas.openxmlformats.org/officeDocument/2006/relationships/image" Target="../media/image81.png"/><Relationship Id="rId2" Type="http://schemas.openxmlformats.org/officeDocument/2006/relationships/notesSlide" Target="../notesSlides/notesSlide13.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13.png"/><Relationship Id="rId15" Type="http://schemas.openxmlformats.org/officeDocument/2006/relationships/image" Target="../media/image72.png"/><Relationship Id="rId23" Type="http://schemas.openxmlformats.org/officeDocument/2006/relationships/image" Target="../media/image76.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69.png"/><Relationship Id="rId19" Type="http://schemas.openxmlformats.org/officeDocument/2006/relationships/image" Target="../media/image74.png"/><Relationship Id="rId31" Type="http://schemas.openxmlformats.org/officeDocument/2006/relationships/image" Target="../media/image80.png"/><Relationship Id="rId4" Type="http://schemas.openxmlformats.org/officeDocument/2006/relationships/image" Target="../media/image12.svg"/><Relationship Id="rId9" Type="http://schemas.openxmlformats.org/officeDocument/2006/relationships/hyperlink" Target="https://www.dhl.com/en/express.html" TargetMode="External"/><Relationship Id="rId14" Type="http://schemas.openxmlformats.org/officeDocument/2006/relationships/image" Target="../media/image71.png"/><Relationship Id="rId22" Type="http://schemas.openxmlformats.org/officeDocument/2006/relationships/hyperlink" Target="https://home.kuehne-nagel.com/" TargetMode="External"/><Relationship Id="rId27" Type="http://schemas.openxmlformats.org/officeDocument/2006/relationships/image" Target="../media/image78.png"/><Relationship Id="rId30" Type="http://schemas.openxmlformats.org/officeDocument/2006/relationships/hyperlink" Target="https://www.brake.co.uk/" TargetMode="External"/><Relationship Id="rId35" Type="http://schemas.openxmlformats.org/officeDocument/2006/relationships/image" Target="../media/image8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7.png"/><Relationship Id="rId5" Type="http://schemas.openxmlformats.org/officeDocument/2006/relationships/image" Target="../media/image13.png"/><Relationship Id="rId10" Type="http://schemas.openxmlformats.org/officeDocument/2006/relationships/image" Target="../media/image2.png"/><Relationship Id="rId4" Type="http://schemas.openxmlformats.org/officeDocument/2006/relationships/image" Target="../media/image12.sv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hyperlink" Target="https://www.berkshireopportunities.co.uk/"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hyperlink" Target="http://www.thamesvalleyberkshire.co.uk/getfile/Starting%20Out%20-%20The%20Berkshire%20Careers%20Guid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hyperlink" Target="https://www.jacobs.com/" TargetMode="External"/><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11.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21.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8.xml"/><Relationship Id="rId16" Type="http://schemas.openxmlformats.org/officeDocument/2006/relationships/image" Target="../media/image23.png"/><Relationship Id="rId20"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hyperlink" Target="https://www.balfourbeatty.com/" TargetMode="External"/><Relationship Id="rId24" Type="http://schemas.openxmlformats.org/officeDocument/2006/relationships/image" Target="../media/image27.png"/><Relationship Id="rId5" Type="http://schemas.openxmlformats.org/officeDocument/2006/relationships/image" Target="../media/image13.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20.png"/><Relationship Id="rId19" Type="http://schemas.openxmlformats.org/officeDocument/2006/relationships/hyperlink" Target="https://www.persimmonhomes.com/" TargetMode="External"/><Relationship Id="rId4" Type="http://schemas.openxmlformats.org/officeDocument/2006/relationships/image" Target="../media/image12.svg"/><Relationship Id="rId9" Type="http://schemas.openxmlformats.org/officeDocument/2006/relationships/hyperlink" Target="https://www.costain.com/" TargetMode="External"/><Relationship Id="rId14" Type="http://schemas.openxmlformats.org/officeDocument/2006/relationships/image" Target="../media/image22.png"/><Relationship Id="rId22" Type="http://schemas.openxmlformats.org/officeDocument/2006/relationships/image" Target="../media/image26.png"/><Relationship Id="rId27"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a:latin typeface="Century Gothic" panose="020B0502020202020204" pitchFamily="34" charset="0"/>
              </a:rPr>
              <a:t>Success starts here – Berkshire Careers </a:t>
            </a:r>
            <a:endParaRPr lang="en-GB" sz="3600" dirty="0">
              <a:latin typeface="Century Gothic" panose="020B0502020202020204" pitchFamily="34" charset="0"/>
            </a:endParaRPr>
          </a:p>
          <a:p>
            <a:r>
              <a:rPr lang="en-GB" sz="3600" dirty="0">
                <a:latin typeface="Century Gothic" panose="020B0502020202020204" pitchFamily="34" charset="0"/>
              </a:rPr>
              <a:t>Y7 Lesson Plan: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82220"/>
            <a:ext cx="6966283" cy="584775"/>
          </a:xfrm>
          <a:prstGeom prst="rect">
            <a:avLst/>
          </a:prstGeom>
          <a:noFill/>
        </p:spPr>
        <p:txBody>
          <a:bodyPr wrap="square" rtlCol="0">
            <a:spAutoFit/>
          </a:bodyPr>
          <a:lstStyle/>
          <a:p>
            <a:pPr algn="l"/>
            <a:r>
              <a:rPr lang="en-GB" sz="1600" b="1" dirty="0">
                <a:latin typeface="Century Gothic" panose="020B0502020202020204" pitchFamily="34" charset="0"/>
              </a:rPr>
              <a:t>Grow throughout life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Grow throughout life by learning and reflecting on yourself, your background, and your strengths. </a:t>
            </a:r>
            <a:endParaRPr lang="en-GB" sz="1600" dirty="0">
              <a:latin typeface="Century Gothic" panose="020B0502020202020204" pitchFamily="34" charset="0"/>
            </a:endParaRP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1975092"/>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Explore possibilities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Explore the full range of possibilities open to you and learn about recruitment processes and the culture of different workplaces. </a:t>
            </a:r>
            <a:endParaRPr lang="en-GB" sz="1600" dirty="0">
              <a:latin typeface="Century Gothic" panose="020B0502020202020204" pitchFamily="34" charset="0"/>
            </a:endParaRP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6" y="3025648"/>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Manage career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Manage your career actively, make the most of opportunities and learn from setbacks. </a:t>
            </a:r>
            <a:endParaRPr lang="en-GB" sz="1600" dirty="0">
              <a:latin typeface="Century Gothic" panose="020B0502020202020204" pitchFamily="34" charset="0"/>
            </a:endParaRP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47362"/>
            <a:ext cx="6804915" cy="584775"/>
          </a:xfrm>
          <a:prstGeom prst="rect">
            <a:avLst/>
          </a:prstGeom>
          <a:noFill/>
        </p:spPr>
        <p:txBody>
          <a:bodyPr wrap="square" rtlCol="0">
            <a:spAutoFit/>
          </a:bodyPr>
          <a:lstStyle/>
          <a:p>
            <a:pPr algn="l"/>
            <a:r>
              <a:rPr lang="en-GB" sz="1600" b="1" dirty="0">
                <a:latin typeface="Century Gothic" panose="020B0502020202020204" pitchFamily="34" charset="0"/>
              </a:rPr>
              <a:t>Create opportunities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Create opportunities by being proactive and building positive relationships with others. </a:t>
            </a:r>
            <a:endParaRPr lang="en-GB" sz="1600" dirty="0">
              <a:latin typeface="Century Gothic" panose="020B0502020202020204" pitchFamily="34" charset="0"/>
            </a:endParaRP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752421"/>
            <a:ext cx="6804915" cy="830997"/>
          </a:xfrm>
          <a:prstGeom prst="rect">
            <a:avLst/>
          </a:prstGeom>
          <a:noFill/>
        </p:spPr>
        <p:txBody>
          <a:bodyPr wrap="square" rtlCol="0">
            <a:spAutoFit/>
          </a:bodyPr>
          <a:lstStyle/>
          <a:p>
            <a:pPr algn="l"/>
            <a:r>
              <a:rPr lang="en-GB" sz="1600" b="1" dirty="0">
                <a:latin typeface="Century Gothic" panose="020B0502020202020204" pitchFamily="34" charset="0"/>
              </a:rPr>
              <a:t>Balance life and work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Balance your life as a worker and/or entrepreneur with your wellbeing, other interests and your involvement with your family and community. </a:t>
            </a:r>
            <a:endParaRPr lang="en-GB" sz="1600" dirty="0">
              <a:latin typeface="Century Gothic" panose="020B0502020202020204" pitchFamily="34" charset="0"/>
            </a:endParaRP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652842"/>
            <a:ext cx="6804914" cy="861774"/>
          </a:xfrm>
          <a:prstGeom prst="rect">
            <a:avLst/>
          </a:prstGeom>
          <a:noFill/>
        </p:spPr>
        <p:txBody>
          <a:bodyPr wrap="square" rtlCol="0">
            <a:spAutoFit/>
          </a:bodyPr>
          <a:lstStyle/>
          <a:p>
            <a:pPr algn="l"/>
            <a:r>
              <a:rPr lang="en-GB" sz="1600" b="1" dirty="0">
                <a:latin typeface="Century Gothic" panose="020B0502020202020204" pitchFamily="34" charset="0"/>
              </a:rPr>
              <a:t>See the big picture </a:t>
            </a:r>
            <a:r>
              <a:rPr lang="en-GB" sz="1600" dirty="0">
                <a:latin typeface="Century Gothic" panose="020B0502020202020204" pitchFamily="34" charset="0"/>
              </a:rPr>
              <a:t>- </a:t>
            </a:r>
            <a:r>
              <a:rPr lang="en-GB" sz="1600" i="0" u="none" strike="noStrike" baseline="0" dirty="0">
                <a:solidFill>
                  <a:srgbClr val="000020"/>
                </a:solidFill>
                <a:latin typeface="Century Gothic" panose="020B0502020202020204" pitchFamily="34" charset="0"/>
              </a:rPr>
              <a:t>See the big picture by paying attention to how the economy, politics and society connect with your own life and career. </a:t>
            </a:r>
            <a:r>
              <a:rPr lang="en-GB" sz="1600" dirty="0">
                <a:latin typeface="Century Gothic" panose="020B0502020202020204" pitchFamily="34" charset="0"/>
              </a:rPr>
              <a:t>  </a:t>
            </a:r>
          </a:p>
        </p:txBody>
      </p:sp>
      <p:sp>
        <p:nvSpPr>
          <p:cNvPr id="20" name="Shape 114">
            <a:extLst>
              <a:ext uri="{FF2B5EF4-FFF2-40B4-BE49-F238E27FC236}">
                <a16:creationId xmlns:a16="http://schemas.microsoft.com/office/drawing/2014/main" id="{FFDB0BEC-D861-444D-B11F-5545014D2C59}"/>
              </a:ext>
            </a:extLst>
          </p:cNvPr>
          <p:cNvSpPr/>
          <p:nvPr/>
        </p:nvSpPr>
        <p:spPr>
          <a:xfrm>
            <a:off x="588063" y="329684"/>
            <a:ext cx="6738711"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Understanding the learning objectives</a:t>
            </a:r>
          </a:p>
        </p:txBody>
      </p:sp>
      <p:pic>
        <p:nvPicPr>
          <p:cNvPr id="21" name="Picture 20">
            <a:extLst>
              <a:ext uri="{FF2B5EF4-FFF2-40B4-BE49-F238E27FC236}">
                <a16:creationId xmlns:a16="http://schemas.microsoft.com/office/drawing/2014/main" id="{19269B2C-FB49-44DA-8139-30E297FD66B9}"/>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B005FDD3-E841-4D3C-B63B-5ADECD1CEF26}"/>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8BCA83FF-59F3-4A6A-8516-9B5A1DCC16C8}"/>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B4DD7F96-6185-4D17-B58C-B4A6889660DD}"/>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491172BD-BF77-406A-9CBD-046F60FC4B37}"/>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EDDC5B2-8C9F-4A02-9DA0-8546D90A32AE}"/>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8" name="Picture 17" descr="Berkshire Opportunities logo">
            <a:extLst>
              <a:ext uri="{FF2B5EF4-FFF2-40B4-BE49-F238E27FC236}">
                <a16:creationId xmlns:a16="http://schemas.microsoft.com/office/drawing/2014/main" id="{ADEA2BC4-F52D-4C49-9874-D6AE3DCA3CD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89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51442"/>
            <a:ext cx="6966283" cy="646331"/>
          </a:xfrm>
          <a:prstGeom prst="rect">
            <a:avLst/>
          </a:prstGeom>
          <a:noFill/>
        </p:spPr>
        <p:txBody>
          <a:bodyPr wrap="square" rtlCol="0">
            <a:spAutoFit/>
          </a:bodyPr>
          <a:lstStyle/>
          <a:p>
            <a:r>
              <a:rPr lang="en-GB" dirty="0">
                <a:latin typeface="Century Gothic" panose="020B0502020202020204" pitchFamily="34" charset="0"/>
              </a:rPr>
              <a:t>Being aware that learning, skills and qualifications are important for career.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6" y="2214064"/>
            <a:ext cx="6804915" cy="369332"/>
          </a:xfrm>
          <a:prstGeom prst="rect">
            <a:avLst/>
          </a:prstGeom>
          <a:noFill/>
        </p:spPr>
        <p:txBody>
          <a:bodyPr wrap="square" rtlCol="0">
            <a:spAutoFit/>
          </a:bodyPr>
          <a:lstStyle/>
          <a:p>
            <a:r>
              <a:rPr lang="en-GB" dirty="0">
                <a:latin typeface="Century Gothic" panose="020B0502020202020204" pitchFamily="34" charset="0"/>
              </a:rPr>
              <a:t>Being aware of the range of possible jobs.</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5" y="3000103"/>
            <a:ext cx="6804915" cy="646331"/>
          </a:xfrm>
          <a:prstGeom prst="rect">
            <a:avLst/>
          </a:prstGeom>
          <a:noFill/>
        </p:spPr>
        <p:txBody>
          <a:bodyPr wrap="square" rtlCol="0">
            <a:spAutoFit/>
          </a:bodyPr>
          <a:lstStyle/>
          <a:p>
            <a:r>
              <a:rPr lang="en-GB" dirty="0">
                <a:latin typeface="Century Gothic" panose="020B0502020202020204" pitchFamily="34" charset="0"/>
              </a:rPr>
              <a:t>Being aware that career describes their journey through life, learning and work.</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5" y="3916584"/>
            <a:ext cx="6804915" cy="646331"/>
          </a:xfrm>
          <a:prstGeom prst="rect">
            <a:avLst/>
          </a:prstGeom>
          <a:noFill/>
        </p:spPr>
        <p:txBody>
          <a:bodyPr wrap="square" rtlCol="0">
            <a:spAutoFit/>
          </a:bodyPr>
          <a:lstStyle/>
          <a:p>
            <a:r>
              <a:rPr lang="en-GB" dirty="0">
                <a:latin typeface="Century Gothic" panose="020B0502020202020204" pitchFamily="34" charset="0"/>
              </a:rPr>
              <a:t>Developing the ability to communicate their needs and wants.</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4" y="4837281"/>
            <a:ext cx="6804915" cy="646331"/>
          </a:xfrm>
          <a:prstGeom prst="rect">
            <a:avLst/>
          </a:prstGeom>
          <a:noFill/>
        </p:spPr>
        <p:txBody>
          <a:bodyPr wrap="square" rtlCol="0">
            <a:spAutoFit/>
          </a:bodyPr>
          <a:lstStyle/>
          <a:p>
            <a:r>
              <a:rPr lang="en-GB" dirty="0">
                <a:latin typeface="Century Gothic" panose="020B0502020202020204" pitchFamily="34" charset="0"/>
              </a:rPr>
              <a:t>Being aware of rights and responsibilities in the workplace and in society.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760563"/>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A16CD4B3-FF2F-46A7-ABCF-13A5BE89EF19}"/>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Y7 Lesson learning objectives:</a:t>
            </a:r>
          </a:p>
        </p:txBody>
      </p:sp>
      <p:pic>
        <p:nvPicPr>
          <p:cNvPr id="21" name="Picture 20">
            <a:extLst>
              <a:ext uri="{FF2B5EF4-FFF2-40B4-BE49-F238E27FC236}">
                <a16:creationId xmlns:a16="http://schemas.microsoft.com/office/drawing/2014/main" id="{29034640-233D-432E-99BA-56A8F5EDA5E9}"/>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2" name="Picture 21">
            <a:extLst>
              <a:ext uri="{FF2B5EF4-FFF2-40B4-BE49-F238E27FC236}">
                <a16:creationId xmlns:a16="http://schemas.microsoft.com/office/drawing/2014/main" id="{0264872A-5160-44FF-901E-24268872D9B0}"/>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3" name="Picture 22">
            <a:extLst>
              <a:ext uri="{FF2B5EF4-FFF2-40B4-BE49-F238E27FC236}">
                <a16:creationId xmlns:a16="http://schemas.microsoft.com/office/drawing/2014/main" id="{68EE6701-A89A-43DE-9E24-6B3891C07BA8}"/>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4" name="Picture 23">
            <a:extLst>
              <a:ext uri="{FF2B5EF4-FFF2-40B4-BE49-F238E27FC236}">
                <a16:creationId xmlns:a16="http://schemas.microsoft.com/office/drawing/2014/main" id="{D5776689-BCDB-4A39-BC68-5D6AF9D1B0E5}"/>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5" name="Picture 24">
            <a:extLst>
              <a:ext uri="{FF2B5EF4-FFF2-40B4-BE49-F238E27FC236}">
                <a16:creationId xmlns:a16="http://schemas.microsoft.com/office/drawing/2014/main" id="{051DCEB6-6E3A-4F84-B31B-A559B406FDD1}"/>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6" name="Picture 25">
            <a:extLst>
              <a:ext uri="{FF2B5EF4-FFF2-40B4-BE49-F238E27FC236}">
                <a16:creationId xmlns:a16="http://schemas.microsoft.com/office/drawing/2014/main" id="{E8C7338E-AC7C-4C8A-A61D-4175F91CF9F4}"/>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8" name="Picture 17" descr="Berkshire Opportunities logo">
            <a:extLst>
              <a:ext uri="{FF2B5EF4-FFF2-40B4-BE49-F238E27FC236}">
                <a16:creationId xmlns:a16="http://schemas.microsoft.com/office/drawing/2014/main" id="{104EB7D6-4D4E-4FA6-837A-3352E36A0EE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125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Shape 114">
            <a:extLst>
              <a:ext uri="{FF2B5EF4-FFF2-40B4-BE49-F238E27FC236}">
                <a16:creationId xmlns:a16="http://schemas.microsoft.com/office/drawing/2014/main" id="{102B7FDD-DB33-42A1-AB6E-F97094BA8CA4}"/>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sp>
        <p:nvSpPr>
          <p:cNvPr id="7" name="Shape 113">
            <a:extLst>
              <a:ext uri="{FF2B5EF4-FFF2-40B4-BE49-F238E27FC236}">
                <a16:creationId xmlns:a16="http://schemas.microsoft.com/office/drawing/2014/main" id="{9BA3D665-E2D8-4CBD-9BF2-E27DA46DA42D}"/>
              </a:ext>
            </a:extLst>
          </p:cNvPr>
          <p:cNvSpPr/>
          <p:nvPr/>
        </p:nvSpPr>
        <p:spPr>
          <a:xfrm>
            <a:off x="472484" y="1317773"/>
            <a:ext cx="8199031" cy="3175289"/>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b="1" dirty="0">
                <a:latin typeface="Century Gothic" panose="020B0502020202020204" pitchFamily="34" charset="0"/>
                <a:ea typeface="Helvetica Neue" panose="02000503000000020004" pitchFamily="2" charset="0"/>
                <a:cs typeface="Arial" panose="020B0604020202020204" pitchFamily="34" charset="0"/>
                <a:sym typeface="Lato"/>
              </a:rPr>
              <a:t>Labour market: </a:t>
            </a:r>
            <a:r>
              <a:rPr lang="en-GB" dirty="0">
                <a:latin typeface="Century Gothic" panose="020B0502020202020204" pitchFamily="34" charset="0"/>
                <a:ea typeface="Helvetica Neue" panose="02000503000000020004" pitchFamily="2" charset="0"/>
                <a:cs typeface="Arial" panose="020B0604020202020204" pitchFamily="34" charset="0"/>
                <a:sym typeface="Lato"/>
              </a:rPr>
              <a:t>The supply of people in a particular country or area who are able and willing to work.</a:t>
            </a:r>
          </a:p>
          <a:p>
            <a:pPr marL="285750" indent="-285750">
              <a:buFont typeface="Arial" panose="020B0604020202020204" pitchFamily="34" charset="0"/>
              <a:buChar char="•"/>
            </a:pPr>
            <a:endParaRPr lang="en-GB" dirty="0">
              <a:latin typeface="Century Gothic" panose="020B0502020202020204" pitchFamily="34" charset="0"/>
              <a:ea typeface="Helvetica Neue" panose="02000503000000020004" pitchFamily="2" charset="0"/>
              <a:cs typeface="Arial" panose="020B0604020202020204" pitchFamily="34" charset="0"/>
              <a:sym typeface="Lato"/>
            </a:endParaRPr>
          </a:p>
          <a:p>
            <a:pPr>
              <a:buClr>
                <a:srgbClr val="BA1A1A"/>
              </a:buClr>
              <a:buSzPct val="100000"/>
            </a:pPr>
            <a:endParaRPr lang="en-GB"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pic>
        <p:nvPicPr>
          <p:cNvPr id="5" name="Picture 4" descr="Berkshire Opportunities logo">
            <a:extLst>
              <a:ext uri="{FF2B5EF4-FFF2-40B4-BE49-F238E27FC236}">
                <a16:creationId xmlns:a16="http://schemas.microsoft.com/office/drawing/2014/main" id="{AEE6B293-A0B1-46B6-873E-EE8D0E886D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012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graphicFrame>
        <p:nvGraphicFramePr>
          <p:cNvPr id="5" name="Google Shape;30;p2">
            <a:extLst>
              <a:ext uri="{FF2B5EF4-FFF2-40B4-BE49-F238E27FC236}">
                <a16:creationId xmlns:a16="http://schemas.microsoft.com/office/drawing/2014/main" id="{C8D3C406-3B64-4687-9057-44D47C86B791}"/>
              </a:ext>
            </a:extLst>
          </p:cNvPr>
          <p:cNvGraphicFramePr/>
          <p:nvPr>
            <p:extLst>
              <p:ext uri="{D42A27DB-BD31-4B8C-83A1-F6EECF244321}">
                <p14:modId xmlns:p14="http://schemas.microsoft.com/office/powerpoint/2010/main" val="1962940640"/>
              </p:ext>
            </p:extLst>
          </p:nvPr>
        </p:nvGraphicFramePr>
        <p:xfrm>
          <a:off x="262268" y="1171248"/>
          <a:ext cx="8680950" cy="5166187"/>
        </p:xfrm>
        <a:graphic>
          <a:graphicData uri="http://schemas.openxmlformats.org/drawingml/2006/table">
            <a:tbl>
              <a:tblPr bandRow="1">
                <a:noFill/>
              </a:tblPr>
              <a:tblGrid>
                <a:gridCol w="774325">
                  <a:extLst>
                    <a:ext uri="{9D8B030D-6E8A-4147-A177-3AD203B41FA5}">
                      <a16:colId xmlns:a16="http://schemas.microsoft.com/office/drawing/2014/main" val="20000"/>
                    </a:ext>
                  </a:extLst>
                </a:gridCol>
                <a:gridCol w="1737350">
                  <a:extLst>
                    <a:ext uri="{9D8B030D-6E8A-4147-A177-3AD203B41FA5}">
                      <a16:colId xmlns:a16="http://schemas.microsoft.com/office/drawing/2014/main" val="20001"/>
                    </a:ext>
                  </a:extLst>
                </a:gridCol>
                <a:gridCol w="1001991">
                  <a:extLst>
                    <a:ext uri="{9D8B030D-6E8A-4147-A177-3AD203B41FA5}">
                      <a16:colId xmlns:a16="http://schemas.microsoft.com/office/drawing/2014/main" val="20002"/>
                    </a:ext>
                  </a:extLst>
                </a:gridCol>
                <a:gridCol w="5167284">
                  <a:extLst>
                    <a:ext uri="{9D8B030D-6E8A-4147-A177-3AD203B41FA5}">
                      <a16:colId xmlns:a16="http://schemas.microsoft.com/office/drawing/2014/main" val="20003"/>
                    </a:ext>
                  </a:extLst>
                </a:gridCol>
              </a:tblGrid>
              <a:tr h="416920">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Time</a:t>
                      </a:r>
                      <a:endParaRPr sz="1600" b="1" u="none" strike="noStrike" cap="none" dirty="0">
                        <a:solidFill>
                          <a:schemeClr val="bg1"/>
                        </a:solidFill>
                        <a:latin typeface="Century Gothic" panose="020B0502020202020204" pitchFamily="34" charset="0"/>
                        <a:ea typeface="Arial"/>
                        <a:cs typeface="Arial"/>
                        <a:sym typeface="Arial"/>
                      </a:endParaRPr>
                    </a:p>
                  </a:txBody>
                  <a:tcPr marL="91450" marR="91450" marT="45725" marB="45725" anchor="ctr">
                    <a:solidFill>
                      <a:srgbClr val="355893"/>
                    </a:solidFill>
                  </a:tcPr>
                </a:tc>
                <a:tc>
                  <a:txBody>
                    <a:bodyPr/>
                    <a:lstStyle/>
                    <a:p>
                      <a:pPr marL="0" marR="0" lvl="0" indent="0" algn="ctr" rtl="0">
                        <a:spcBef>
                          <a:spcPts val="0"/>
                        </a:spcBef>
                        <a:spcAft>
                          <a:spcPts val="0"/>
                        </a:spcAft>
                        <a:buNone/>
                      </a:pPr>
                      <a:r>
                        <a:rPr lang="en-GB" sz="1600" b="1" u="none" strike="noStrike" cap="none" dirty="0">
                          <a:solidFill>
                            <a:schemeClr val="bg1"/>
                          </a:solidFill>
                          <a:latin typeface="Century Gothic" panose="020B0502020202020204" pitchFamily="34" charset="0"/>
                          <a:ea typeface="Arial"/>
                          <a:cs typeface="Arial"/>
                          <a:sym typeface="Arial"/>
                        </a:rPr>
                        <a:t>Objective</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0" marB="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Group</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tc>
                  <a:txBody>
                    <a:bodyPr/>
                    <a:lstStyle/>
                    <a:p>
                      <a:pPr marL="0" marR="0" lvl="0" indent="0" algn="ctr" rtl="0">
                        <a:lnSpc>
                          <a:spcPct val="100000"/>
                        </a:lnSpc>
                        <a:spcBef>
                          <a:spcPts val="0"/>
                        </a:spcBef>
                        <a:spcAft>
                          <a:spcPts val="0"/>
                        </a:spcAft>
                        <a:buClr>
                          <a:schemeClr val="dk1"/>
                        </a:buClr>
                        <a:buSzPts val="1200"/>
                        <a:buFont typeface="Calibri"/>
                        <a:buNone/>
                      </a:pPr>
                      <a:r>
                        <a:rPr lang="en-GB" sz="1600" b="1" u="none" strike="noStrike" cap="none" dirty="0">
                          <a:solidFill>
                            <a:schemeClr val="bg1"/>
                          </a:solidFill>
                          <a:latin typeface="Century Gothic" panose="020B0502020202020204" pitchFamily="34" charset="0"/>
                          <a:ea typeface="Arial"/>
                          <a:cs typeface="Arial"/>
                          <a:sym typeface="Arial"/>
                        </a:rPr>
                        <a:t>Task</a:t>
                      </a:r>
                      <a:endParaRPr sz="1600" b="1" u="none" strike="noStrike" cap="none" dirty="0">
                        <a:solidFill>
                          <a:schemeClr val="bg1"/>
                        </a:solidFill>
                        <a:latin typeface="Century Gothic" panose="020B0502020202020204" pitchFamily="34" charset="0"/>
                        <a:ea typeface="Arial"/>
                        <a:cs typeface="Arial"/>
                        <a:sym typeface="Arial"/>
                      </a:endParaRPr>
                    </a:p>
                  </a:txBody>
                  <a:tcPr marL="32150" marR="32150" marT="50300" marB="50300" anchor="ctr">
                    <a:solidFill>
                      <a:srgbClr val="355893"/>
                    </a:solidFill>
                  </a:tcPr>
                </a:tc>
                <a:extLst>
                  <a:ext uri="{0D108BD9-81ED-4DB2-BD59-A6C34878D82A}">
                    <a16:rowId xmlns:a16="http://schemas.microsoft.com/office/drawing/2014/main" val="10000"/>
                  </a:ext>
                </a:extLst>
              </a:tr>
              <a:tr h="52113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1-2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Learning objectives &amp; keywords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50300" marB="5030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look at the learning objectives and keywords for the lesson. </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1"/>
                  </a:ext>
                </a:extLst>
              </a:tr>
              <a:tr h="509568">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1. What is Labour Market Information?</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Whole class</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u="none" strike="noStrike" cap="none" dirty="0">
                          <a:solidFill>
                            <a:schemeClr val="dk1"/>
                          </a:solidFill>
                          <a:latin typeface="Century Gothic" panose="020B0502020202020204" pitchFamily="34" charset="0"/>
                          <a:ea typeface="Arial"/>
                          <a:cs typeface="Arial"/>
                          <a:sym typeface="Arial"/>
                        </a:rPr>
                        <a:t>Students discuss what LMI is and how it can be used to understand what employment opportunities there are locally.     </a:t>
                      </a:r>
                      <a:endParaRPr sz="1200" b="0" dirty="0">
                        <a:latin typeface="Century Gothic" panose="020B0502020202020204" pitchFamily="34" charset="0"/>
                      </a:endParaRPr>
                    </a:p>
                  </a:txBody>
                  <a:tcPr marL="32150" marR="32150" marT="50300" marB="50300" anchor="ctr">
                    <a:solidFill>
                      <a:srgbClr val="FAD2E1"/>
                    </a:solidFill>
                  </a:tcPr>
                </a:tc>
                <a:extLst>
                  <a:ext uri="{0D108BD9-81ED-4DB2-BD59-A6C34878D82A}">
                    <a16:rowId xmlns:a16="http://schemas.microsoft.com/office/drawing/2014/main" val="10002"/>
                  </a:ext>
                </a:extLst>
              </a:tr>
              <a:tr h="690709">
                <a:tc>
                  <a:txBody>
                    <a:bodyPr/>
                    <a:lstStyle/>
                    <a:p>
                      <a:pPr marL="0" marR="0" lvl="0" indent="0" algn="ctr" rtl="0">
                        <a:spcBef>
                          <a:spcPts val="0"/>
                        </a:spcBef>
                        <a:spcAft>
                          <a:spcPts val="0"/>
                        </a:spcAft>
                        <a:buNone/>
                      </a:pPr>
                      <a:r>
                        <a:rPr lang="en-GB" sz="1200" b="1" u="none" strike="noStrike" cap="none" dirty="0">
                          <a:solidFill>
                            <a:schemeClr val="dk1"/>
                          </a:solidFill>
                          <a:latin typeface="Century Gothic" panose="020B0502020202020204" pitchFamily="34" charset="0"/>
                          <a:ea typeface="Arial"/>
                          <a:cs typeface="Arial"/>
                          <a:sym typeface="Arial"/>
                        </a:rPr>
                        <a:t>5-7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u="none" strike="noStrike" cap="none" dirty="0">
                          <a:solidFill>
                            <a:schemeClr val="dk1"/>
                          </a:solidFill>
                          <a:latin typeface="Century Gothic" panose="020B0502020202020204" pitchFamily="34" charset="0"/>
                          <a:ea typeface="Arial"/>
                          <a:cs typeface="Arial"/>
                          <a:sym typeface="Arial"/>
                        </a:rPr>
                        <a:t>2. What is the LMI in Berkshire?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Individual/</a:t>
                      </a:r>
                    </a:p>
                    <a:p>
                      <a:pPr marL="0" marR="0" lvl="0" indent="0" algn="ctr"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Pair</a:t>
                      </a:r>
                      <a:endParaRPr sz="1200" b="0" u="none" strike="noStrike" cap="none" dirty="0">
                        <a:solidFill>
                          <a:schemeClr val="dk1"/>
                        </a:solidFill>
                        <a:latin typeface="Century Gothic" panose="020B0502020202020204" pitchFamily="34" charset="0"/>
                        <a:ea typeface="Arial"/>
                        <a:cs typeface="Arial"/>
                        <a:sym typeface="Arial"/>
                      </a:endParaRPr>
                    </a:p>
                  </a:txBody>
                  <a:tcPr marL="32150" marR="32150" marT="50300" marB="50300" anchor="ctr">
                    <a:solidFill>
                      <a:srgbClr val="EC6599"/>
                    </a:solidFill>
                  </a:tcPr>
                </a:tc>
                <a:tc>
                  <a:txBody>
                    <a:bodyPr/>
                    <a:lstStyle/>
                    <a:p>
                      <a:pPr marL="0" marR="0" lvl="0" indent="0" algn="l" rtl="0">
                        <a:spcBef>
                          <a:spcPts val="0"/>
                        </a:spcBef>
                        <a:spcAft>
                          <a:spcPts val="0"/>
                        </a:spcAft>
                        <a:buNone/>
                      </a:pPr>
                      <a:r>
                        <a:rPr lang="en-GB" sz="1200" b="0" u="none" strike="noStrike" cap="none" dirty="0">
                          <a:solidFill>
                            <a:schemeClr val="dk1"/>
                          </a:solidFill>
                          <a:latin typeface="Century Gothic" panose="020B0502020202020204" pitchFamily="34" charset="0"/>
                          <a:ea typeface="Arial"/>
                          <a:cs typeface="Arial"/>
                          <a:sym typeface="Arial"/>
                        </a:rPr>
                        <a:t>Students discuss with a partner what opportunities, employers and sectors they are aware of in Berkshire. They then choose the right facts and figures to fill the gaps.</a:t>
                      </a:r>
                      <a:endParaRPr sz="1200" b="0" dirty="0">
                        <a:latin typeface="Century Gothic" panose="020B0502020202020204" pitchFamily="34" charset="0"/>
                      </a:endParaRPr>
                    </a:p>
                  </a:txBody>
                  <a:tcPr marL="32150" marR="32150" marT="50300" marB="50300" anchor="ctr">
                    <a:solidFill>
                      <a:srgbClr val="EC6599"/>
                    </a:solidFill>
                  </a:tcPr>
                </a:tc>
                <a:extLst>
                  <a:ext uri="{0D108BD9-81ED-4DB2-BD59-A6C34878D82A}">
                    <a16:rowId xmlns:a16="http://schemas.microsoft.com/office/drawing/2014/main" val="10003"/>
                  </a:ext>
                </a:extLst>
              </a:tr>
              <a:tr h="48640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3-8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3. </a:t>
                      </a:r>
                      <a:r>
                        <a:rPr lang="en-GB" sz="1200" b="1" u="none" strike="noStrike" cap="none" dirty="0">
                          <a:solidFill>
                            <a:schemeClr val="dk1"/>
                          </a:solidFill>
                          <a:latin typeface="Century Gothic" panose="020B0502020202020204" pitchFamily="34" charset="0"/>
                          <a:ea typeface="Arial"/>
                          <a:cs typeface="Arial"/>
                          <a:sym typeface="Arial"/>
                        </a:rPr>
                        <a:t>Your Berkshire opportunities</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learn more about opportunities in digital technology. More information can be found in </a:t>
                      </a:r>
                      <a:r>
                        <a:rPr lang="en-GB" sz="1200" b="1" dirty="0">
                          <a:solidFill>
                            <a:schemeClr val="dk1"/>
                          </a:solidFill>
                          <a:latin typeface="Century Gothic" panose="020B0502020202020204" pitchFamily="34" charset="0"/>
                          <a:ea typeface="Arial"/>
                          <a:cs typeface="Arial"/>
                          <a:sym typeface="Arial"/>
                        </a:rPr>
                        <a:t>Starting Out – The Berkshire Careers Guide.   </a:t>
                      </a:r>
                      <a:endParaRPr sz="1200" b="1"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4"/>
                  </a:ext>
                </a:extLst>
              </a:tr>
              <a:tr h="509568">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5-7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4. Soft skills – What are they?</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Pair</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skills other than academic qualifications and why they are important.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5"/>
                  </a:ext>
                </a:extLst>
              </a:tr>
              <a:tr h="583683">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2-3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ea typeface="Arial"/>
                          <a:cs typeface="Arial"/>
                          <a:sym typeface="Arial"/>
                        </a:rPr>
                        <a:t>5. Look who’s talking</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cs typeface="Arial"/>
                          <a:sym typeface="Arial"/>
                        </a:rPr>
                        <a:t>Class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think about why communication skills are important in life and career choices.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10006"/>
                  </a:ext>
                </a:extLst>
              </a:tr>
              <a:tr h="461987">
                <a:tc>
                  <a:txBody>
                    <a:bodyPr/>
                    <a:lstStyle/>
                    <a:p>
                      <a:pPr marL="0" marR="0" lvl="0" indent="0" algn="ctr" rtl="0">
                        <a:spcBef>
                          <a:spcPts val="0"/>
                        </a:spcBef>
                        <a:spcAft>
                          <a:spcPts val="0"/>
                        </a:spcAft>
                        <a:buNone/>
                      </a:pPr>
                      <a:r>
                        <a:rPr lang="en-GB" sz="1200" b="1" dirty="0">
                          <a:latin typeface="Century Gothic" panose="020B0502020202020204" pitchFamily="34" charset="0"/>
                        </a:rPr>
                        <a:t>3-5 mins</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6. How well do you communicate?</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consider the listening skills involved in communication and think about ways to improve their skills.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10007"/>
                  </a:ext>
                </a:extLst>
              </a:tr>
              <a:tr h="461987">
                <a:tc>
                  <a:txBody>
                    <a:bodyPr/>
                    <a:lstStyle/>
                    <a:p>
                      <a:pPr marL="0" marR="0" lvl="0" indent="0" algn="ctr" rtl="0">
                        <a:spcBef>
                          <a:spcPts val="0"/>
                        </a:spcBef>
                        <a:spcAft>
                          <a:spcPts val="0"/>
                        </a:spcAft>
                        <a:buNone/>
                      </a:pPr>
                      <a:r>
                        <a:rPr lang="en-GB" sz="1200" b="1" dirty="0">
                          <a:latin typeface="Century Gothic" panose="020B0502020202020204" pitchFamily="34" charset="0"/>
                        </a:rPr>
                        <a:t>2-4 mins</a:t>
                      </a:r>
                      <a:endParaRPr sz="1200" b="1" dirty="0">
                        <a:latin typeface="Century Gothic" panose="020B0502020202020204" pitchFamily="34" charset="0"/>
                      </a:endParaRPr>
                    </a:p>
                  </a:txBody>
                  <a:tcPr marL="91450" marR="91450" marT="45725" marB="45725"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latin typeface="Century Gothic" panose="020B0502020202020204" pitchFamily="34" charset="0"/>
                        </a:rPr>
                        <a:t>7. Finding your future</a:t>
                      </a:r>
                      <a:endParaRPr sz="1200" b="1" dirty="0">
                        <a:latin typeface="Century Gothic" panose="020B0502020202020204" pitchFamily="34" charset="0"/>
                      </a:endParaRPr>
                    </a:p>
                  </a:txBody>
                  <a:tcPr marL="32150" marR="32150" marT="0" marB="0" anchor="ctr">
                    <a:solidFill>
                      <a:srgbClr val="FAD2E1"/>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Class</a:t>
                      </a:r>
                      <a:endParaRPr sz="1200" b="0" dirty="0">
                        <a:latin typeface="Century Gothic" panose="020B0502020202020204" pitchFamily="34" charset="0"/>
                      </a:endParaRPr>
                    </a:p>
                  </a:txBody>
                  <a:tcPr marL="32150" marR="32150" marT="0" marB="0" anchor="ctr">
                    <a:solidFill>
                      <a:srgbClr val="FAD2E1"/>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latin typeface="Century Gothic" panose="020B0502020202020204" pitchFamily="34" charset="0"/>
                        </a:rPr>
                        <a:t>Students consider rights and responsibilities of both employers and employees and why they are important.  </a:t>
                      </a:r>
                      <a:endParaRPr sz="1200" b="0" dirty="0">
                        <a:latin typeface="Century Gothic" panose="020B0502020202020204" pitchFamily="34" charset="0"/>
                      </a:endParaRPr>
                    </a:p>
                  </a:txBody>
                  <a:tcPr marL="32150" marR="32150" marT="0" marB="0" anchor="ctr">
                    <a:solidFill>
                      <a:srgbClr val="FAD2E1"/>
                    </a:solidFill>
                  </a:tcPr>
                </a:tc>
                <a:extLst>
                  <a:ext uri="{0D108BD9-81ED-4DB2-BD59-A6C34878D82A}">
                    <a16:rowId xmlns:a16="http://schemas.microsoft.com/office/drawing/2014/main" val="2619929202"/>
                  </a:ext>
                </a:extLst>
              </a:tr>
              <a:tr h="461987">
                <a:tc>
                  <a:txBody>
                    <a:bodyPr/>
                    <a:lstStyle/>
                    <a:p>
                      <a:pPr marL="0" marR="0" lvl="0" indent="0" algn="ctr" rtl="0">
                        <a:spcBef>
                          <a:spcPts val="0"/>
                        </a:spcBef>
                        <a:spcAft>
                          <a:spcPts val="0"/>
                        </a:spcAft>
                        <a:buNone/>
                      </a:pPr>
                      <a:r>
                        <a:rPr lang="en-GB" sz="1200" b="1" dirty="0">
                          <a:solidFill>
                            <a:schemeClr val="dk1"/>
                          </a:solidFill>
                          <a:latin typeface="Century Gothic" panose="020B0502020202020204" pitchFamily="34" charset="0"/>
                          <a:ea typeface="Arial"/>
                          <a:cs typeface="Arial"/>
                          <a:sym typeface="Arial"/>
                        </a:rPr>
                        <a:t>N/A</a:t>
                      </a:r>
                      <a:endParaRPr sz="1200" b="1" dirty="0">
                        <a:latin typeface="Century Gothic" panose="020B0502020202020204" pitchFamily="34" charset="0"/>
                      </a:endParaRPr>
                    </a:p>
                  </a:txBody>
                  <a:tcPr marL="91450" marR="91450" marT="45725" marB="45725"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1" dirty="0">
                          <a:solidFill>
                            <a:schemeClr val="dk1"/>
                          </a:solidFill>
                          <a:latin typeface="Century Gothic" panose="020B0502020202020204" pitchFamily="34" charset="0"/>
                          <a:cs typeface="Arial"/>
                          <a:sym typeface="Arial"/>
                        </a:rPr>
                        <a:t>Get to know the employers!</a:t>
                      </a:r>
                      <a:endParaRPr sz="1200" b="1" dirty="0">
                        <a:latin typeface="Century Gothic" panose="020B0502020202020204" pitchFamily="34" charset="0"/>
                      </a:endParaRPr>
                    </a:p>
                  </a:txBody>
                  <a:tcPr marL="32150" marR="32150" marT="0" marB="0" anchor="ctr">
                    <a:solidFill>
                      <a:srgbClr val="EC6599"/>
                    </a:solidFill>
                  </a:tcPr>
                </a:tc>
                <a:tc>
                  <a:txBody>
                    <a:bodyPr/>
                    <a:lstStyle/>
                    <a:p>
                      <a:pPr marL="0" marR="0" lvl="0" indent="0" algn="ctr"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Whole class</a:t>
                      </a:r>
                      <a:endParaRPr sz="1200" b="0" dirty="0">
                        <a:latin typeface="Century Gothic" panose="020B0502020202020204" pitchFamily="34" charset="0"/>
                      </a:endParaRPr>
                    </a:p>
                  </a:txBody>
                  <a:tcPr marL="32150" marR="32150" marT="0" marB="0" anchor="ctr">
                    <a:solidFill>
                      <a:srgbClr val="EC6599"/>
                    </a:solidFill>
                  </a:tcPr>
                </a:tc>
                <a:tc>
                  <a:txBody>
                    <a:bodyPr/>
                    <a:lstStyle/>
                    <a:p>
                      <a:pPr marL="0" marR="0" lvl="0" indent="0" algn="l" rtl="0">
                        <a:lnSpc>
                          <a:spcPct val="100000"/>
                        </a:lnSpc>
                        <a:spcBef>
                          <a:spcPts val="0"/>
                        </a:spcBef>
                        <a:spcAft>
                          <a:spcPts val="0"/>
                        </a:spcAft>
                        <a:buClr>
                          <a:schemeClr val="dk1"/>
                        </a:buClr>
                        <a:buSzPts val="1200"/>
                        <a:buFont typeface="Arial"/>
                        <a:buNone/>
                      </a:pPr>
                      <a:r>
                        <a:rPr lang="en-GB" sz="1200" b="0" dirty="0">
                          <a:solidFill>
                            <a:schemeClr val="dk1"/>
                          </a:solidFill>
                          <a:latin typeface="Century Gothic" panose="020B0502020202020204" pitchFamily="34" charset="0"/>
                          <a:ea typeface="Arial"/>
                          <a:cs typeface="Arial"/>
                          <a:sym typeface="Arial"/>
                        </a:rPr>
                        <a:t>Students have the opportunity to find out more about the employers in Berkshire and the jobs that are on offer. </a:t>
                      </a:r>
                      <a:endParaRPr sz="1200" b="0" dirty="0">
                        <a:latin typeface="Century Gothic" panose="020B0502020202020204" pitchFamily="34" charset="0"/>
                      </a:endParaRPr>
                    </a:p>
                  </a:txBody>
                  <a:tcPr marL="32150" marR="32150" marT="0" marB="0" anchor="ctr">
                    <a:solidFill>
                      <a:srgbClr val="EC6599"/>
                    </a:solidFill>
                  </a:tcPr>
                </a:tc>
                <a:extLst>
                  <a:ext uri="{0D108BD9-81ED-4DB2-BD59-A6C34878D82A}">
                    <a16:rowId xmlns:a16="http://schemas.microsoft.com/office/drawing/2014/main" val="3516987311"/>
                  </a:ext>
                </a:extLst>
              </a:tr>
            </a:tbl>
          </a:graphicData>
        </a:graphic>
      </p:graphicFrame>
      <p:sp>
        <p:nvSpPr>
          <p:cNvPr id="6" name="Google Shape;35;p2">
            <a:extLst>
              <a:ext uri="{FF2B5EF4-FFF2-40B4-BE49-F238E27FC236}">
                <a16:creationId xmlns:a16="http://schemas.microsoft.com/office/drawing/2014/main" id="{48EC5DAF-6937-472F-9F35-58719192D7D4}"/>
              </a:ext>
            </a:extLst>
          </p:cNvPr>
          <p:cNvSpPr txBox="1"/>
          <p:nvPr/>
        </p:nvSpPr>
        <p:spPr>
          <a:xfrm>
            <a:off x="231515" y="150045"/>
            <a:ext cx="6734515" cy="90098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lt1"/>
              </a:buClr>
              <a:buSzPct val="100000"/>
              <a:buFont typeface="Arial"/>
              <a:buNone/>
            </a:pPr>
            <a:r>
              <a:rPr lang="en-GB" sz="2600" b="1" dirty="0">
                <a:latin typeface="Century Gothic" panose="020B0502020202020204" pitchFamily="34" charset="0"/>
                <a:ea typeface="Arial"/>
                <a:cs typeface="Arial"/>
                <a:sym typeface="Arial"/>
              </a:rPr>
              <a:t>Berkshire Opportunities Y7 Lesson Plan</a:t>
            </a:r>
            <a:endParaRPr sz="2600" dirty="0">
              <a:latin typeface="Century Gothic" panose="020B0502020202020204" pitchFamily="34" charset="0"/>
            </a:endParaRPr>
          </a:p>
          <a:p>
            <a:pPr marL="0" marR="0" lvl="0" indent="0" algn="l" rtl="0">
              <a:lnSpc>
                <a:spcPct val="90000"/>
              </a:lnSpc>
              <a:spcBef>
                <a:spcPts val="0"/>
              </a:spcBef>
              <a:spcAft>
                <a:spcPts val="0"/>
              </a:spcAft>
              <a:buClr>
                <a:schemeClr val="lt1"/>
              </a:buClr>
              <a:buSzPct val="100000"/>
              <a:buFont typeface="Arial"/>
              <a:buNone/>
            </a:pPr>
            <a:r>
              <a:rPr lang="en-GB" sz="2600" dirty="0">
                <a:latin typeface="Century Gothic" panose="020B0502020202020204" pitchFamily="34" charset="0"/>
                <a:ea typeface="Arial"/>
                <a:cs typeface="Arial"/>
                <a:sym typeface="Arial"/>
              </a:rPr>
              <a:t>Lesson Duration: 20-40 minutes</a:t>
            </a:r>
            <a:endParaRPr sz="2600" dirty="0">
              <a:latin typeface="Century Gothic" panose="020B0502020202020204" pitchFamily="34" charset="0"/>
            </a:endParaRPr>
          </a:p>
        </p:txBody>
      </p:sp>
      <p:pic>
        <p:nvPicPr>
          <p:cNvPr id="7" name="Picture 6" descr="Berkshire Opportunities logo">
            <a:extLst>
              <a:ext uri="{FF2B5EF4-FFF2-40B4-BE49-F238E27FC236}">
                <a16:creationId xmlns:a16="http://schemas.microsoft.com/office/drawing/2014/main" id="{2203568A-E729-4942-994C-ADADF0FAF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775" y="11253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9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spTree>
    <p:extLst>
      <p:ext uri="{BB962C8B-B14F-4D97-AF65-F5344CB8AC3E}">
        <p14:creationId xmlns:p14="http://schemas.microsoft.com/office/powerpoint/2010/main" val="2820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3215</TotalTime>
  <Words>2426</Words>
  <Application>Microsoft Office PowerPoint</Application>
  <PresentationFormat>On-screen Show (4:3)</PresentationFormat>
  <Paragraphs>284</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179</cp:revision>
  <cp:lastPrinted>2021-05-05T14:35:11Z</cp:lastPrinted>
  <dcterms:created xsi:type="dcterms:W3CDTF">2021-02-15T13:09:11Z</dcterms:created>
  <dcterms:modified xsi:type="dcterms:W3CDTF">2021-06-28T15:22:37Z</dcterms:modified>
</cp:coreProperties>
</file>