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4" r:id="rId2"/>
    <p:sldId id="286" r:id="rId3"/>
    <p:sldId id="328" r:id="rId4"/>
    <p:sldId id="329" r:id="rId5"/>
    <p:sldId id="301" r:id="rId6"/>
    <p:sldId id="282" r:id="rId7"/>
    <p:sldId id="316" r:id="rId8"/>
    <p:sldId id="309" r:id="rId9"/>
    <p:sldId id="312" r:id="rId10"/>
    <p:sldId id="313" r:id="rId11"/>
    <p:sldId id="324" r:id="rId12"/>
    <p:sldId id="325" r:id="rId13"/>
    <p:sldId id="326" r:id="rId14"/>
    <p:sldId id="331" r:id="rId15"/>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599"/>
    <a:srgbClr val="8E0053"/>
    <a:srgbClr val="355893"/>
    <a:srgbClr val="B8E3F6"/>
    <a:srgbClr val="E95A91"/>
    <a:srgbClr val="7A90B7"/>
    <a:srgbClr val="6481B3"/>
    <a:srgbClr val="FAD2E1"/>
    <a:srgbClr val="F4FBFE"/>
    <a:srgbClr val="F2FC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78518" autoAdjust="0"/>
  </p:normalViewPr>
  <p:slideViewPr>
    <p:cSldViewPr snapToGrid="0">
      <p:cViewPr varScale="1">
        <p:scale>
          <a:sx n="64" d="100"/>
          <a:sy n="64" d="100"/>
        </p:scale>
        <p:origin x="197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new CDI Framework and guidance are available at https://www.thecdi.net/New-Career-Development-Framework</a:t>
            </a:r>
          </a:p>
          <a:p>
            <a:r>
              <a:rPr lang="en-GB" b="1" dirty="0"/>
              <a:t>References:</a:t>
            </a:r>
          </a:p>
          <a:p>
            <a:pPr marL="228600" indent="-228600">
              <a:buAutoNum type="arabicParenR"/>
            </a:pPr>
            <a:r>
              <a:rPr lang="en-GB" dirty="0"/>
              <a:t>https://www.thecdi.net/New-Career-Development-Framework</a:t>
            </a:r>
          </a:p>
          <a:p>
            <a:pPr marL="0" indent="0">
              <a:buNone/>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55210" indent="-255210">
              <a:buAutoNum type="arabicParenR"/>
            </a:pPr>
            <a:r>
              <a:rPr lang="en-GB" dirty="0"/>
              <a:t>https://dictionary.cambridge.org/dictionary/english/labour-market</a:t>
            </a:r>
          </a:p>
          <a:p>
            <a:pPr marL="255210" indent="-255210">
              <a:buAutoNum type="arabicParenR"/>
            </a:pPr>
            <a:r>
              <a:rPr lang="en-GB"/>
              <a:t>https://dictionary.cambridge.org/dictionary/english/work-life-balance</a:t>
            </a:r>
            <a:endParaRPr lang="en-GB" dirty="0"/>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173630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111879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hyperlink" Target="https://careers.microsoft.com/professionals/us/en/l-reading" TargetMode="External"/><Relationship Id="rId18" Type="http://schemas.openxmlformats.org/officeDocument/2006/relationships/image" Target="../media/image34.png"/><Relationship Id="rId26" Type="http://schemas.openxmlformats.org/officeDocument/2006/relationships/image" Target="../media/image38.png"/><Relationship Id="rId3" Type="http://schemas.openxmlformats.org/officeDocument/2006/relationships/image" Target="../media/image11.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31.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9.xml"/><Relationship Id="rId16" Type="http://schemas.openxmlformats.org/officeDocument/2006/relationships/image" Target="../media/image33.png"/><Relationship Id="rId20" Type="http://schemas.openxmlformats.org/officeDocument/2006/relationships/image" Target="../media/image35.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userreplay.com/" TargetMode="External"/><Relationship Id="rId24" Type="http://schemas.openxmlformats.org/officeDocument/2006/relationships/image" Target="../media/image37.png"/><Relationship Id="rId5" Type="http://schemas.openxmlformats.org/officeDocument/2006/relationships/image" Target="../media/image13.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39.png"/><Relationship Id="rId10" Type="http://schemas.openxmlformats.org/officeDocument/2006/relationships/image" Target="../media/image30.png"/><Relationship Id="rId19" Type="http://schemas.openxmlformats.org/officeDocument/2006/relationships/hyperlink" Target="https://www.oneadvanced.com/" TargetMode="External"/><Relationship Id="rId4" Type="http://schemas.openxmlformats.org/officeDocument/2006/relationships/image" Target="../media/image12.svg"/><Relationship Id="rId9" Type="http://schemas.openxmlformats.org/officeDocument/2006/relationships/hyperlink" Target="https://www.vodafone.co.uk/" TargetMode="Externa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hyperlink" Target="https://www.o2.co.u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11.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42.png"/><Relationship Id="rId17" Type="http://schemas.openxmlformats.org/officeDocument/2006/relationships/image" Target="../media/image45.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hyperlink" Target="https://www.windsor-forest.ac.uk/" TargetMode="External"/><Relationship Id="rId20"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newbury-college.ac.uk/" TargetMode="External"/><Relationship Id="rId24" Type="http://schemas.openxmlformats.org/officeDocument/2006/relationships/image" Target="../media/image49.png"/><Relationship Id="rId5" Type="http://schemas.openxmlformats.org/officeDocument/2006/relationships/image" Target="../media/image13.png"/><Relationship Id="rId15" Type="http://schemas.openxmlformats.org/officeDocument/2006/relationships/image" Target="../media/image44.png"/><Relationship Id="rId23" Type="http://schemas.openxmlformats.org/officeDocument/2006/relationships/hyperlink" Target="https://ranelagh.bonitas.org.uk/" TargetMode="External"/><Relationship Id="rId10" Type="http://schemas.openxmlformats.org/officeDocument/2006/relationships/image" Target="../media/image41.png"/><Relationship Id="rId19" Type="http://schemas.openxmlformats.org/officeDocument/2006/relationships/image" Target="../media/image46.png"/><Relationship Id="rId4" Type="http://schemas.openxmlformats.org/officeDocument/2006/relationships/image" Target="../media/image12.svg"/><Relationship Id="rId9" Type="http://schemas.openxmlformats.org/officeDocument/2006/relationships/hyperlink" Target="https://bracknell.activatelearning.ac.uk/" TargetMode="External"/><Relationship Id="rId14" Type="http://schemas.openxmlformats.org/officeDocument/2006/relationships/image" Target="../media/image43.png"/><Relationship Id="rId22" Type="http://schemas.openxmlformats.org/officeDocument/2006/relationships/image" Target="../media/image48.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hyperlink" Target="https://www.gsk.com/en-gb/home/" TargetMode="External"/><Relationship Id="rId18" Type="http://schemas.openxmlformats.org/officeDocument/2006/relationships/image" Target="../media/image55.png"/><Relationship Id="rId26" Type="http://schemas.openxmlformats.org/officeDocument/2006/relationships/image" Target="../media/image59.png"/><Relationship Id="rId3" Type="http://schemas.openxmlformats.org/officeDocument/2006/relationships/image" Target="../media/image11.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52.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morganadvancedmaterials.com/" TargetMode="External"/><Relationship Id="rId24" Type="http://schemas.openxmlformats.org/officeDocument/2006/relationships/image" Target="../media/image58.png"/><Relationship Id="rId5" Type="http://schemas.openxmlformats.org/officeDocument/2006/relationships/image" Target="../media/image13.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60.png"/><Relationship Id="rId10" Type="http://schemas.openxmlformats.org/officeDocument/2006/relationships/image" Target="../media/image51.png"/><Relationship Id="rId19" Type="http://schemas.openxmlformats.org/officeDocument/2006/relationships/hyperlink" Target="https://www.ucb.com/" TargetMode="External"/><Relationship Id="rId4" Type="http://schemas.openxmlformats.org/officeDocument/2006/relationships/image" Target="../media/image12.svg"/><Relationship Id="rId9" Type="http://schemas.openxmlformats.org/officeDocument/2006/relationships/hyperlink" Target="https://www.stryker.com/" TargetMode="Externa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hyperlink" Target="https://www.stantec.com/uk"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hyperlink" Target="https://www.newcrosshealthcare.com/" TargetMode="External"/><Relationship Id="rId1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hyperlink" Target="https://www.heathcareers.nhs.uk/" TargetMode="External"/><Relationship Id="rId12" Type="http://schemas.openxmlformats.org/officeDocument/2006/relationships/image" Target="../media/image63.png"/><Relationship Id="rId17" Type="http://schemas.openxmlformats.org/officeDocument/2006/relationships/hyperlink" Target="https://www.slough.gov.uk/" TargetMode="External"/><Relationship Id="rId2" Type="http://schemas.openxmlformats.org/officeDocument/2006/relationships/notesSlide" Target="../notesSlides/notesSlide12.xml"/><Relationship Id="rId16" Type="http://schemas.openxmlformats.org/officeDocument/2006/relationships/image" Target="../media/image65.png"/><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mihealthcare.co.uk/" TargetMode="External"/><Relationship Id="rId5" Type="http://schemas.openxmlformats.org/officeDocument/2006/relationships/image" Target="../media/image13.png"/><Relationship Id="rId15" Type="http://schemas.openxmlformats.org/officeDocument/2006/relationships/hyperlink" Target="https://www.sunrise-care.co.uk/" TargetMode="External"/><Relationship Id="rId10" Type="http://schemas.openxmlformats.org/officeDocument/2006/relationships/image" Target="../media/image62.png"/><Relationship Id="rId19" Type="http://schemas.openxmlformats.org/officeDocument/2006/relationships/image" Target="../media/image67.png"/><Relationship Id="rId4" Type="http://schemas.openxmlformats.org/officeDocument/2006/relationships/image" Target="../media/image12.svg"/><Relationship Id="rId9" Type="http://schemas.openxmlformats.org/officeDocument/2006/relationships/hyperlink" Target="https://www.voyagecare.com/" TargetMode="External"/><Relationship Id="rId1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11.png"/><Relationship Id="rId21" Type="http://schemas.openxmlformats.org/officeDocument/2006/relationships/image" Target="../media/image75.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70.png"/><Relationship Id="rId17" Type="http://schemas.openxmlformats.org/officeDocument/2006/relationships/image" Target="../media/image73.png"/><Relationship Id="rId25" Type="http://schemas.openxmlformats.org/officeDocument/2006/relationships/image" Target="../media/image77.png"/><Relationship Id="rId33" Type="http://schemas.openxmlformats.org/officeDocument/2006/relationships/image" Target="../media/image81.png"/><Relationship Id="rId2" Type="http://schemas.openxmlformats.org/officeDocument/2006/relationships/notesSlide" Target="../notesSlides/notesSlide13.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13.png"/><Relationship Id="rId15" Type="http://schemas.openxmlformats.org/officeDocument/2006/relationships/image" Target="../media/image72.png"/><Relationship Id="rId23" Type="http://schemas.openxmlformats.org/officeDocument/2006/relationships/image" Target="../media/image76.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69.png"/><Relationship Id="rId19" Type="http://schemas.openxmlformats.org/officeDocument/2006/relationships/image" Target="../media/image74.png"/><Relationship Id="rId31" Type="http://schemas.openxmlformats.org/officeDocument/2006/relationships/image" Target="../media/image80.png"/><Relationship Id="rId4" Type="http://schemas.openxmlformats.org/officeDocument/2006/relationships/image" Target="../media/image12.svg"/><Relationship Id="rId9" Type="http://schemas.openxmlformats.org/officeDocument/2006/relationships/hyperlink" Target="https://www.dhl.com/en/express.html" TargetMode="External"/><Relationship Id="rId14" Type="http://schemas.openxmlformats.org/officeDocument/2006/relationships/image" Target="../media/image71.png"/><Relationship Id="rId22" Type="http://schemas.openxmlformats.org/officeDocument/2006/relationships/hyperlink" Target="https://home.kuehne-nagel.com/" TargetMode="External"/><Relationship Id="rId27" Type="http://schemas.openxmlformats.org/officeDocument/2006/relationships/image" Target="../media/image78.png"/><Relationship Id="rId30" Type="http://schemas.openxmlformats.org/officeDocument/2006/relationships/hyperlink" Target="https://www.brake.co.uk/" TargetMode="External"/><Relationship Id="rId35" Type="http://schemas.openxmlformats.org/officeDocument/2006/relationships/image" Target="../media/image82.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7.png"/><Relationship Id="rId5" Type="http://schemas.openxmlformats.org/officeDocument/2006/relationships/image" Target="../media/image13.png"/><Relationship Id="rId10"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hyperlink" Target="http://www.thamesvalleyberkshire.co.uk/getfile/Starting%20Out%20-%20The%20Berkshire%20Careers%20Guid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www.jacobs.com/" TargetMode="External"/><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11.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21.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8.xml"/><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alfourbeatty.com/" TargetMode="External"/><Relationship Id="rId24" Type="http://schemas.openxmlformats.org/officeDocument/2006/relationships/image" Target="../media/image27.png"/><Relationship Id="rId5" Type="http://schemas.openxmlformats.org/officeDocument/2006/relationships/image" Target="../media/image13.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20.png"/><Relationship Id="rId19" Type="http://schemas.openxmlformats.org/officeDocument/2006/relationships/hyperlink" Target="https://www.persimmonhomes.com/" TargetMode="External"/><Relationship Id="rId4" Type="http://schemas.openxmlformats.org/officeDocument/2006/relationships/image" Target="../media/image12.svg"/><Relationship Id="rId9" Type="http://schemas.openxmlformats.org/officeDocument/2006/relationships/hyperlink" Target="https://www.costain.com/" TargetMode="External"/><Relationship Id="rId14" Type="http://schemas.openxmlformats.org/officeDocument/2006/relationships/image" Target="../media/image22.png"/><Relationship Id="rId22" Type="http://schemas.openxmlformats.org/officeDocument/2006/relationships/image" Target="../media/image26.png"/><Relationship Id="rId2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a:latin typeface="Century Gothic" panose="020B0502020202020204" pitchFamily="34" charset="0"/>
              </a:rPr>
              <a:t>Success starts here – Berkshire Careers </a:t>
            </a:r>
          </a:p>
          <a:p>
            <a:r>
              <a:rPr lang="en-GB" sz="3600">
                <a:latin typeface="Century Gothic" panose="020B0502020202020204" pitchFamily="34" charset="0"/>
              </a:rPr>
              <a:t>Y11 </a:t>
            </a:r>
            <a:r>
              <a:rPr lang="en-GB" sz="3600" dirty="0">
                <a:latin typeface="Century Gothic" panose="020B0502020202020204" pitchFamily="34" charset="0"/>
              </a:rPr>
              <a:t>Lesson Plan: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0" name="Picture 2" descr="Berkshire Opportunities logo">
            <a:extLst>
              <a:ext uri="{FF2B5EF4-FFF2-40B4-BE49-F238E27FC236}">
                <a16:creationId xmlns:a16="http://schemas.microsoft.com/office/drawing/2014/main" id="{1F48BB6D-8D5A-482D-8697-2E5B6F6C9BD8}"/>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60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2" name="Picture 2" descr="Berkshire Opportunities logo">
            <a:extLst>
              <a:ext uri="{FF2B5EF4-FFF2-40B4-BE49-F238E27FC236}">
                <a16:creationId xmlns:a16="http://schemas.microsoft.com/office/drawing/2014/main" id="{1987E1BD-DF88-4DE1-8B0C-6F95E9D6F409}"/>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66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0" name="Picture 2" descr="Berkshire Opportunities logo">
            <a:extLst>
              <a:ext uri="{FF2B5EF4-FFF2-40B4-BE49-F238E27FC236}">
                <a16:creationId xmlns:a16="http://schemas.microsoft.com/office/drawing/2014/main" id="{8314C106-7F61-4E65-9454-A0BBC9AF2197}"/>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22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19"/>
              </a:buBlip>
            </a:pPr>
            <a:r>
              <a:rPr lang="en-GB" sz="1600" dirty="0">
                <a:solidFill>
                  <a:schemeClr val="tx1"/>
                </a:solidFill>
                <a:latin typeface="Century Gothic" panose="020B0502020202020204" pitchFamily="34" charset="0"/>
              </a:rPr>
              <a:t>Royal Berkshire Hospital</a:t>
            </a:r>
          </a:p>
          <a:p>
            <a:pPr marL="285750" indent="-285750">
              <a:buBlip>
                <a:blip r:embed="rId19"/>
              </a:buBlip>
            </a:pPr>
            <a:r>
              <a:rPr lang="en-GB" sz="1600" dirty="0">
                <a:solidFill>
                  <a:schemeClr val="tx1"/>
                </a:solidFill>
                <a:latin typeface="Century Gothic" panose="020B0502020202020204" pitchFamily="34" charset="0"/>
              </a:rPr>
              <a:t>Berkshire Health Care</a:t>
            </a:r>
          </a:p>
          <a:p>
            <a:pPr marL="285750" indent="-285750">
              <a:buBlip>
                <a:blip r:embed="rId19"/>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19"/>
              </a:buBlip>
            </a:pPr>
            <a:r>
              <a:rPr lang="en-GB" sz="1600" dirty="0">
                <a:solidFill>
                  <a:schemeClr val="tx1"/>
                </a:solidFill>
                <a:latin typeface="Century Gothic" panose="020B0502020202020204" pitchFamily="34" charset="0"/>
              </a:rPr>
              <a:t>Wexham Park Hospital</a:t>
            </a:r>
          </a:p>
          <a:p>
            <a:pPr marL="285750" indent="-285750">
              <a:buBlip>
                <a:blip r:embed="rId19"/>
              </a:buBlip>
            </a:pPr>
            <a:r>
              <a:rPr lang="en-GB" sz="1600" dirty="0">
                <a:solidFill>
                  <a:schemeClr val="tx1"/>
                </a:solidFill>
                <a:latin typeface="Century Gothic" panose="020B0502020202020204" pitchFamily="34" charset="0"/>
              </a:rPr>
              <a:t>Broadmoor Hospital </a:t>
            </a:r>
          </a:p>
          <a:p>
            <a:pPr marL="285750" indent="-285750">
              <a:buBlip>
                <a:blip r:embed="rId19"/>
              </a:buBlip>
            </a:pPr>
            <a:r>
              <a:rPr lang="en-GB" sz="1600" dirty="0">
                <a:solidFill>
                  <a:schemeClr val="tx1"/>
                </a:solidFill>
                <a:latin typeface="Century Gothic" panose="020B0502020202020204" pitchFamily="34" charset="0"/>
              </a:rPr>
              <a:t>Berkshire Independent Hospital</a:t>
            </a:r>
          </a:p>
          <a:p>
            <a:pPr marL="285750" indent="-285750">
              <a:buBlip>
                <a:blip r:embed="rId19"/>
              </a:buBlip>
            </a:pPr>
            <a:r>
              <a:rPr lang="en-GB" sz="1600" dirty="0">
                <a:solidFill>
                  <a:schemeClr val="tx1"/>
                </a:solidFill>
                <a:latin typeface="Century Gothic" panose="020B0502020202020204" pitchFamily="34" charset="0"/>
              </a:rPr>
              <a:t>Local authorities</a:t>
            </a:r>
          </a:p>
        </p:txBody>
      </p:sp>
      <p:pic>
        <p:nvPicPr>
          <p:cNvPr id="16" name="Picture 2" descr="Berkshire Opportunities logo">
            <a:extLst>
              <a:ext uri="{FF2B5EF4-FFF2-40B4-BE49-F238E27FC236}">
                <a16:creationId xmlns:a16="http://schemas.microsoft.com/office/drawing/2014/main" id="{6AB93751-C621-44CD-AB41-BFCD75EB8406}"/>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49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4" name="Picture 2" descr="Berkshire Opportunities logo">
            <a:extLst>
              <a:ext uri="{FF2B5EF4-FFF2-40B4-BE49-F238E27FC236}">
                <a16:creationId xmlns:a16="http://schemas.microsoft.com/office/drawing/2014/main" id="{B84DF086-0DF2-4254-917D-E64F4D9CE06B}"/>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512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20" name="Picture 2" descr="Berkshire Opportunities logo">
            <a:extLst>
              <a:ext uri="{FF2B5EF4-FFF2-40B4-BE49-F238E27FC236}">
                <a16:creationId xmlns:a16="http://schemas.microsoft.com/office/drawing/2014/main" id="{44761FFC-90AD-488A-B148-719DF2FBEF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EDB58FF6-15AA-4D58-9E16-4710CE535322}"/>
              </a:ext>
            </a:extLst>
          </p:cNvPr>
          <p:cNvSpPr txBox="1"/>
          <p:nvPr/>
        </p:nvSpPr>
        <p:spPr>
          <a:xfrm>
            <a:off x="1732546" y="1182220"/>
            <a:ext cx="6966283" cy="584775"/>
          </a:xfrm>
          <a:prstGeom prst="rect">
            <a:avLst/>
          </a:prstGeom>
          <a:noFill/>
        </p:spPr>
        <p:txBody>
          <a:bodyPr wrap="square" rtlCol="0">
            <a:spAutoFit/>
          </a:bodyPr>
          <a:lstStyle/>
          <a:p>
            <a:pPr algn="l"/>
            <a:r>
              <a:rPr lang="en-GB" sz="1600" b="1" dirty="0">
                <a:latin typeface="Century Gothic" panose="020B0502020202020204" pitchFamily="34" charset="0"/>
              </a:rPr>
              <a:t>Grow throughout life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Grow throughout life by learning and reflecting on yourself, your background, and your strengths. </a:t>
            </a:r>
            <a:endParaRPr lang="en-GB" sz="1600" dirty="0">
              <a:latin typeface="Century Gothic" panose="020B0502020202020204" pitchFamily="34" charset="0"/>
            </a:endParaRPr>
          </a:p>
        </p:txBody>
      </p:sp>
      <p:sp>
        <p:nvSpPr>
          <p:cNvPr id="22" name="TextBox 21">
            <a:extLst>
              <a:ext uri="{FF2B5EF4-FFF2-40B4-BE49-F238E27FC236}">
                <a16:creationId xmlns:a16="http://schemas.microsoft.com/office/drawing/2014/main" id="{D1F6F59A-9DD5-4366-9EDD-6F3995844761}"/>
              </a:ext>
            </a:extLst>
          </p:cNvPr>
          <p:cNvSpPr txBox="1"/>
          <p:nvPr/>
        </p:nvSpPr>
        <p:spPr>
          <a:xfrm>
            <a:off x="1732546" y="1975092"/>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Explore possibilities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Explore the full range of possibilities open to you and learn about recruitment processes and the culture of different workplaces. </a:t>
            </a:r>
            <a:endParaRPr lang="en-GB" sz="1600" dirty="0">
              <a:latin typeface="Century Gothic" panose="020B0502020202020204" pitchFamily="34" charset="0"/>
            </a:endParaRPr>
          </a:p>
        </p:txBody>
      </p:sp>
      <p:sp>
        <p:nvSpPr>
          <p:cNvPr id="23" name="TextBox 22">
            <a:extLst>
              <a:ext uri="{FF2B5EF4-FFF2-40B4-BE49-F238E27FC236}">
                <a16:creationId xmlns:a16="http://schemas.microsoft.com/office/drawing/2014/main" id="{C9A06CC8-831F-422A-AD57-2AFD237C7CEB}"/>
              </a:ext>
            </a:extLst>
          </p:cNvPr>
          <p:cNvSpPr txBox="1"/>
          <p:nvPr/>
        </p:nvSpPr>
        <p:spPr>
          <a:xfrm>
            <a:off x="1732546" y="3025648"/>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Manage career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Manage your career actively, make the most of opportunities and learn from setbacks. </a:t>
            </a:r>
            <a:endParaRPr lang="en-GB" sz="1600" dirty="0">
              <a:latin typeface="Century Gothic" panose="020B0502020202020204" pitchFamily="34" charset="0"/>
            </a:endParaRPr>
          </a:p>
        </p:txBody>
      </p:sp>
      <p:sp>
        <p:nvSpPr>
          <p:cNvPr id="24" name="TextBox 23">
            <a:extLst>
              <a:ext uri="{FF2B5EF4-FFF2-40B4-BE49-F238E27FC236}">
                <a16:creationId xmlns:a16="http://schemas.microsoft.com/office/drawing/2014/main" id="{EFE99481-EF39-439D-85EB-8D03A2FC64C2}"/>
              </a:ext>
            </a:extLst>
          </p:cNvPr>
          <p:cNvSpPr txBox="1"/>
          <p:nvPr/>
        </p:nvSpPr>
        <p:spPr>
          <a:xfrm>
            <a:off x="1732546" y="3947362"/>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Create opportunities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Create opportunities by being proactive and building positive relationships with others. </a:t>
            </a:r>
            <a:endParaRPr lang="en-GB" sz="1600" dirty="0">
              <a:latin typeface="Century Gothic" panose="020B0502020202020204" pitchFamily="34" charset="0"/>
            </a:endParaRPr>
          </a:p>
        </p:txBody>
      </p:sp>
      <p:sp>
        <p:nvSpPr>
          <p:cNvPr id="25" name="TextBox 24">
            <a:extLst>
              <a:ext uri="{FF2B5EF4-FFF2-40B4-BE49-F238E27FC236}">
                <a16:creationId xmlns:a16="http://schemas.microsoft.com/office/drawing/2014/main" id="{490868CC-26D1-4D5A-AD3E-2F95E1F5B51E}"/>
              </a:ext>
            </a:extLst>
          </p:cNvPr>
          <p:cNvSpPr txBox="1"/>
          <p:nvPr/>
        </p:nvSpPr>
        <p:spPr>
          <a:xfrm>
            <a:off x="1732546" y="4752421"/>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Balance life and work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Balance your life as a worker and/or entrepreneur with your wellbeing, other interests and your involvement with your family and community. </a:t>
            </a:r>
            <a:endParaRPr lang="en-GB" sz="1600" dirty="0">
              <a:latin typeface="Century Gothic" panose="020B0502020202020204" pitchFamily="34" charset="0"/>
            </a:endParaRPr>
          </a:p>
        </p:txBody>
      </p:sp>
      <p:sp>
        <p:nvSpPr>
          <p:cNvPr id="26" name="TextBox 25">
            <a:extLst>
              <a:ext uri="{FF2B5EF4-FFF2-40B4-BE49-F238E27FC236}">
                <a16:creationId xmlns:a16="http://schemas.microsoft.com/office/drawing/2014/main" id="{E3804F38-35DE-487F-AEF0-C57E18B5345E}"/>
              </a:ext>
            </a:extLst>
          </p:cNvPr>
          <p:cNvSpPr txBox="1"/>
          <p:nvPr/>
        </p:nvSpPr>
        <p:spPr>
          <a:xfrm>
            <a:off x="1732546" y="5652842"/>
            <a:ext cx="6804914" cy="861774"/>
          </a:xfrm>
          <a:prstGeom prst="rect">
            <a:avLst/>
          </a:prstGeom>
          <a:noFill/>
        </p:spPr>
        <p:txBody>
          <a:bodyPr wrap="square" rtlCol="0">
            <a:spAutoFit/>
          </a:bodyPr>
          <a:lstStyle/>
          <a:p>
            <a:pPr algn="l"/>
            <a:r>
              <a:rPr lang="en-GB" sz="1600" b="1" dirty="0">
                <a:latin typeface="Century Gothic" panose="020B0502020202020204" pitchFamily="34" charset="0"/>
              </a:rPr>
              <a:t>See the big picture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See the big picture by paying attention to how the economy, politics and society connect with your own life and career. </a:t>
            </a:r>
            <a:r>
              <a:rPr lang="en-GB" sz="1600" dirty="0">
                <a:latin typeface="Century Gothic" panose="020B0502020202020204" pitchFamily="34" charset="0"/>
              </a:rPr>
              <a:t>  </a:t>
            </a:r>
          </a:p>
        </p:txBody>
      </p:sp>
      <p:sp>
        <p:nvSpPr>
          <p:cNvPr id="33" name="Shape 114">
            <a:extLst>
              <a:ext uri="{FF2B5EF4-FFF2-40B4-BE49-F238E27FC236}">
                <a16:creationId xmlns:a16="http://schemas.microsoft.com/office/drawing/2014/main" id="{70445316-E26A-40DB-9316-02ED262BE2C9}"/>
              </a:ext>
            </a:extLst>
          </p:cNvPr>
          <p:cNvSpPr/>
          <p:nvPr/>
        </p:nvSpPr>
        <p:spPr>
          <a:xfrm>
            <a:off x="588063" y="329684"/>
            <a:ext cx="6738711"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Understanding the learning objectives</a:t>
            </a:r>
          </a:p>
        </p:txBody>
      </p:sp>
      <p:pic>
        <p:nvPicPr>
          <p:cNvPr id="34" name="Picture 33">
            <a:extLst>
              <a:ext uri="{FF2B5EF4-FFF2-40B4-BE49-F238E27FC236}">
                <a16:creationId xmlns:a16="http://schemas.microsoft.com/office/drawing/2014/main" id="{27CAF326-2B3A-4711-90D4-B59F6D97D369}"/>
              </a:ext>
            </a:extLst>
          </p:cNvPr>
          <p:cNvPicPr>
            <a:picLocks noChangeAspect="1"/>
          </p:cNvPicPr>
          <p:nvPr/>
        </p:nvPicPr>
        <p:blipFill>
          <a:blip r:embed="rId4"/>
          <a:stretch>
            <a:fillRect/>
          </a:stretch>
        </p:blipFill>
        <p:spPr>
          <a:xfrm>
            <a:off x="591650" y="1078608"/>
            <a:ext cx="779950" cy="792000"/>
          </a:xfrm>
          <a:prstGeom prst="rect">
            <a:avLst/>
          </a:prstGeom>
        </p:spPr>
      </p:pic>
      <p:pic>
        <p:nvPicPr>
          <p:cNvPr id="35" name="Picture 34">
            <a:extLst>
              <a:ext uri="{FF2B5EF4-FFF2-40B4-BE49-F238E27FC236}">
                <a16:creationId xmlns:a16="http://schemas.microsoft.com/office/drawing/2014/main" id="{DFA9B3C1-F99E-4D50-B02E-307EDBE2D74E}"/>
              </a:ext>
            </a:extLst>
          </p:cNvPr>
          <p:cNvPicPr>
            <a:picLocks noChangeAspect="1"/>
          </p:cNvPicPr>
          <p:nvPr/>
        </p:nvPicPr>
        <p:blipFill>
          <a:blip r:embed="rId5"/>
          <a:stretch>
            <a:fillRect/>
          </a:stretch>
        </p:blipFill>
        <p:spPr>
          <a:xfrm>
            <a:off x="588064" y="5687729"/>
            <a:ext cx="811074" cy="792000"/>
          </a:xfrm>
          <a:prstGeom prst="rect">
            <a:avLst/>
          </a:prstGeom>
        </p:spPr>
      </p:pic>
      <p:pic>
        <p:nvPicPr>
          <p:cNvPr id="36" name="Picture 35">
            <a:extLst>
              <a:ext uri="{FF2B5EF4-FFF2-40B4-BE49-F238E27FC236}">
                <a16:creationId xmlns:a16="http://schemas.microsoft.com/office/drawing/2014/main" id="{951BF51F-1926-4A32-A6E7-8A467E01C25A}"/>
              </a:ext>
            </a:extLst>
          </p:cNvPr>
          <p:cNvPicPr>
            <a:picLocks noChangeAspect="1"/>
          </p:cNvPicPr>
          <p:nvPr/>
        </p:nvPicPr>
        <p:blipFill>
          <a:blip r:embed="rId6"/>
          <a:stretch>
            <a:fillRect/>
          </a:stretch>
        </p:blipFill>
        <p:spPr>
          <a:xfrm>
            <a:off x="600207" y="4765464"/>
            <a:ext cx="811073" cy="792549"/>
          </a:xfrm>
          <a:prstGeom prst="rect">
            <a:avLst/>
          </a:prstGeom>
        </p:spPr>
      </p:pic>
      <p:pic>
        <p:nvPicPr>
          <p:cNvPr id="37" name="Picture 36">
            <a:extLst>
              <a:ext uri="{FF2B5EF4-FFF2-40B4-BE49-F238E27FC236}">
                <a16:creationId xmlns:a16="http://schemas.microsoft.com/office/drawing/2014/main" id="{18545287-680D-4B63-B1B1-B2B1E08E33A5}"/>
              </a:ext>
            </a:extLst>
          </p:cNvPr>
          <p:cNvPicPr>
            <a:picLocks noChangeAspect="1"/>
          </p:cNvPicPr>
          <p:nvPr/>
        </p:nvPicPr>
        <p:blipFill>
          <a:blip r:embed="rId7"/>
          <a:stretch>
            <a:fillRect/>
          </a:stretch>
        </p:blipFill>
        <p:spPr>
          <a:xfrm>
            <a:off x="600207" y="3843750"/>
            <a:ext cx="807488" cy="792000"/>
          </a:xfrm>
          <a:prstGeom prst="rect">
            <a:avLst/>
          </a:prstGeom>
        </p:spPr>
      </p:pic>
      <p:pic>
        <p:nvPicPr>
          <p:cNvPr id="38" name="Picture 37">
            <a:extLst>
              <a:ext uri="{FF2B5EF4-FFF2-40B4-BE49-F238E27FC236}">
                <a16:creationId xmlns:a16="http://schemas.microsoft.com/office/drawing/2014/main" id="{74209837-E6FC-49DB-9806-DC20DA8EC9A8}"/>
              </a:ext>
            </a:extLst>
          </p:cNvPr>
          <p:cNvPicPr>
            <a:picLocks noChangeAspect="1"/>
          </p:cNvPicPr>
          <p:nvPr/>
        </p:nvPicPr>
        <p:blipFill>
          <a:blip r:embed="rId8"/>
          <a:stretch>
            <a:fillRect/>
          </a:stretch>
        </p:blipFill>
        <p:spPr>
          <a:xfrm>
            <a:off x="589547" y="2922036"/>
            <a:ext cx="809591" cy="792000"/>
          </a:xfrm>
          <a:prstGeom prst="rect">
            <a:avLst/>
          </a:prstGeom>
        </p:spPr>
      </p:pic>
      <p:pic>
        <p:nvPicPr>
          <p:cNvPr id="39" name="Picture 38">
            <a:extLst>
              <a:ext uri="{FF2B5EF4-FFF2-40B4-BE49-F238E27FC236}">
                <a16:creationId xmlns:a16="http://schemas.microsoft.com/office/drawing/2014/main" id="{BFD87C53-8CC1-4FEA-B631-DFEF088834FF}"/>
              </a:ext>
            </a:extLst>
          </p:cNvPr>
          <p:cNvPicPr>
            <a:picLocks noChangeAspect="1"/>
          </p:cNvPicPr>
          <p:nvPr/>
        </p:nvPicPr>
        <p:blipFill rotWithShape="1">
          <a:blip r:embed="rId9"/>
          <a:srcRect l="1672" r="7293"/>
          <a:stretch/>
        </p:blipFill>
        <p:spPr>
          <a:xfrm>
            <a:off x="606538" y="2000322"/>
            <a:ext cx="765062" cy="792000"/>
          </a:xfrm>
          <a:prstGeom prst="rect">
            <a:avLst/>
          </a:prstGeom>
        </p:spPr>
      </p:pic>
    </p:spTree>
    <p:extLst>
      <p:ext uri="{BB962C8B-B14F-4D97-AF65-F5344CB8AC3E}">
        <p14:creationId xmlns:p14="http://schemas.microsoft.com/office/powerpoint/2010/main" val="3231250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293402"/>
            <a:ext cx="6966283" cy="369332"/>
          </a:xfrm>
          <a:prstGeom prst="rect">
            <a:avLst/>
          </a:prstGeom>
          <a:noFill/>
        </p:spPr>
        <p:txBody>
          <a:bodyPr wrap="square" rtlCol="0">
            <a:spAutoFit/>
          </a:bodyPr>
          <a:lstStyle/>
          <a:p>
            <a:r>
              <a:rPr lang="en-GB" dirty="0">
                <a:latin typeface="Century Gothic" panose="020B0502020202020204" pitchFamily="34" charset="0"/>
              </a:rPr>
              <a:t>Considering what learning pathway they should pursue next.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4" y="2000322"/>
            <a:ext cx="6804915" cy="923330"/>
          </a:xfrm>
          <a:prstGeom prst="rect">
            <a:avLst/>
          </a:prstGeom>
          <a:noFill/>
        </p:spPr>
        <p:txBody>
          <a:bodyPr wrap="square" rtlCol="0">
            <a:spAutoFit/>
          </a:bodyPr>
          <a:lstStyle/>
          <a:p>
            <a:r>
              <a:rPr lang="en-GB" dirty="0">
                <a:latin typeface="Century Gothic" panose="020B0502020202020204" pitchFamily="34" charset="0"/>
              </a:rPr>
              <a:t>Recognising the main learning pathways and considering which one they want to follow and how they will access and succeed in it.</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5" y="3133370"/>
            <a:ext cx="6804915" cy="369332"/>
          </a:xfrm>
          <a:prstGeom prst="rect">
            <a:avLst/>
          </a:prstGeom>
          <a:noFill/>
        </p:spPr>
        <p:txBody>
          <a:bodyPr wrap="square" rtlCol="0">
            <a:spAutoFit/>
          </a:bodyPr>
          <a:lstStyle/>
          <a:p>
            <a:r>
              <a:rPr lang="en-GB" dirty="0">
                <a:latin typeface="Century Gothic" panose="020B0502020202020204" pitchFamily="34" charset="0"/>
              </a:rPr>
              <a:t>Making plans and developing a pathway into their future.</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5" y="3916584"/>
            <a:ext cx="6804915" cy="646331"/>
          </a:xfrm>
          <a:prstGeom prst="rect">
            <a:avLst/>
          </a:prstGeom>
          <a:noFill/>
        </p:spPr>
        <p:txBody>
          <a:bodyPr wrap="square" rtlCol="0">
            <a:spAutoFit/>
          </a:bodyPr>
          <a:lstStyle/>
          <a:p>
            <a:r>
              <a:rPr lang="en-GB" dirty="0">
                <a:latin typeface="Century Gothic" panose="020B0502020202020204" pitchFamily="34" charset="0"/>
              </a:rPr>
              <a:t>Being able to reflect on and change their career ideas and the strategies that they are pursuing to achieve them.</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5" y="4838571"/>
            <a:ext cx="6804915" cy="646331"/>
          </a:xfrm>
          <a:prstGeom prst="rect">
            <a:avLst/>
          </a:prstGeom>
          <a:noFill/>
        </p:spPr>
        <p:txBody>
          <a:bodyPr wrap="square" rtlCol="0">
            <a:spAutoFit/>
          </a:bodyPr>
          <a:lstStyle/>
          <a:p>
            <a:r>
              <a:rPr lang="en-GB" dirty="0">
                <a:latin typeface="Century Gothic" panose="020B0502020202020204" pitchFamily="34" charset="0"/>
              </a:rPr>
              <a:t>Reflecting on the different ways in which people balance their work and life.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899063"/>
            <a:ext cx="6804914" cy="369332"/>
          </a:xfrm>
          <a:prstGeom prst="rect">
            <a:avLst/>
          </a:prstGeom>
          <a:noFill/>
        </p:spPr>
        <p:txBody>
          <a:bodyPr wrap="square" rtlCol="0">
            <a:spAutoFit/>
          </a:bodyPr>
          <a:lstStyle/>
          <a:p>
            <a:r>
              <a:rPr lang="en-GB" dirty="0">
                <a:latin typeface="Century Gothic" panose="020B0502020202020204" pitchFamily="34" charset="0"/>
              </a:rPr>
              <a:t>Exploring local and national labour market trends.  </a:t>
            </a:r>
          </a:p>
        </p:txBody>
      </p:sp>
      <p:sp>
        <p:nvSpPr>
          <p:cNvPr id="19" name="Shape 114">
            <a:extLst>
              <a:ext uri="{FF2B5EF4-FFF2-40B4-BE49-F238E27FC236}">
                <a16:creationId xmlns:a16="http://schemas.microsoft.com/office/drawing/2014/main" id="{7D8AFF1C-263A-4A90-9474-35689041EDEB}"/>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Y11 Lesson learning objectives</a:t>
            </a:r>
          </a:p>
        </p:txBody>
      </p:sp>
      <p:pic>
        <p:nvPicPr>
          <p:cNvPr id="20" name="Picture 19">
            <a:extLst>
              <a:ext uri="{FF2B5EF4-FFF2-40B4-BE49-F238E27FC236}">
                <a16:creationId xmlns:a16="http://schemas.microsoft.com/office/drawing/2014/main" id="{C0B1C3CF-79CC-419E-A694-0C18F261052C}"/>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1" name="Picture 20">
            <a:extLst>
              <a:ext uri="{FF2B5EF4-FFF2-40B4-BE49-F238E27FC236}">
                <a16:creationId xmlns:a16="http://schemas.microsoft.com/office/drawing/2014/main" id="{5BC8AB22-43C6-4075-89C7-3B7219B7BE86}"/>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2" name="Picture 21">
            <a:extLst>
              <a:ext uri="{FF2B5EF4-FFF2-40B4-BE49-F238E27FC236}">
                <a16:creationId xmlns:a16="http://schemas.microsoft.com/office/drawing/2014/main" id="{132E2AD0-5C42-46D1-9705-E42854467AD9}"/>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3" name="Picture 22">
            <a:extLst>
              <a:ext uri="{FF2B5EF4-FFF2-40B4-BE49-F238E27FC236}">
                <a16:creationId xmlns:a16="http://schemas.microsoft.com/office/drawing/2014/main" id="{751AA109-4A79-46E5-9026-77AA926D2889}"/>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4" name="Picture 23">
            <a:extLst>
              <a:ext uri="{FF2B5EF4-FFF2-40B4-BE49-F238E27FC236}">
                <a16:creationId xmlns:a16="http://schemas.microsoft.com/office/drawing/2014/main" id="{7D71CF44-ABBF-4DBF-9051-A898E666CE84}"/>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5" name="Picture 24">
            <a:extLst>
              <a:ext uri="{FF2B5EF4-FFF2-40B4-BE49-F238E27FC236}">
                <a16:creationId xmlns:a16="http://schemas.microsoft.com/office/drawing/2014/main" id="{FF5C44FF-8022-403F-B2BC-8C9A43AB3999}"/>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7" name="Picture 2" descr="Berkshire Opportunities logo">
            <a:extLst>
              <a:ext uri="{FF2B5EF4-FFF2-40B4-BE49-F238E27FC236}">
                <a16:creationId xmlns:a16="http://schemas.microsoft.com/office/drawing/2014/main" id="{57E3D987-56C4-4ED7-9AE9-EB37A0C8EFB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694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Shape 114">
            <a:extLst>
              <a:ext uri="{FF2B5EF4-FFF2-40B4-BE49-F238E27FC236}">
                <a16:creationId xmlns:a16="http://schemas.microsoft.com/office/drawing/2014/main" id="{033FFE41-369B-4992-803F-A8EB07E9538A}"/>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sp>
        <p:nvSpPr>
          <p:cNvPr id="7" name="Shape 113">
            <a:extLst>
              <a:ext uri="{FF2B5EF4-FFF2-40B4-BE49-F238E27FC236}">
                <a16:creationId xmlns:a16="http://schemas.microsoft.com/office/drawing/2014/main" id="{4D8D49E5-3030-4F9A-A774-28AD50FA35EC}"/>
              </a:ext>
            </a:extLst>
          </p:cNvPr>
          <p:cNvSpPr/>
          <p:nvPr/>
        </p:nvSpPr>
        <p:spPr>
          <a:xfrm>
            <a:off x="472484" y="1295471"/>
            <a:ext cx="8199031" cy="4342353"/>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Labour market: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supply of people in a particular country or area who are able and willing to work.</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Work-life balance: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amount of time you spend doing your job compared with the amount of time you spend with your family and doing things you enjoy.</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pic>
        <p:nvPicPr>
          <p:cNvPr id="5" name="Picture 2" descr="Berkshire Opportunities logo">
            <a:extLst>
              <a:ext uri="{FF2B5EF4-FFF2-40B4-BE49-F238E27FC236}">
                <a16:creationId xmlns:a16="http://schemas.microsoft.com/office/drawing/2014/main" id="{C57023F5-8063-415A-B679-C8BB411E9F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0221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graphicFrame>
        <p:nvGraphicFramePr>
          <p:cNvPr id="5" name="Google Shape;30;p2">
            <a:extLst>
              <a:ext uri="{FF2B5EF4-FFF2-40B4-BE49-F238E27FC236}">
                <a16:creationId xmlns:a16="http://schemas.microsoft.com/office/drawing/2014/main" id="{C8D3C406-3B64-4687-9057-44D47C86B791}"/>
              </a:ext>
            </a:extLst>
          </p:cNvPr>
          <p:cNvGraphicFramePr/>
          <p:nvPr>
            <p:extLst>
              <p:ext uri="{D42A27DB-BD31-4B8C-83A1-F6EECF244321}">
                <p14:modId xmlns:p14="http://schemas.microsoft.com/office/powerpoint/2010/main" val="1754217179"/>
              </p:ext>
            </p:extLst>
          </p:nvPr>
        </p:nvGraphicFramePr>
        <p:xfrm>
          <a:off x="262268" y="1171248"/>
          <a:ext cx="8680950" cy="4923529"/>
        </p:xfrm>
        <a:graphic>
          <a:graphicData uri="http://schemas.openxmlformats.org/drawingml/2006/table">
            <a:tbl>
              <a:tblPr bandRow="1">
                <a:noFill/>
              </a:tblPr>
              <a:tblGrid>
                <a:gridCol w="774325">
                  <a:extLst>
                    <a:ext uri="{9D8B030D-6E8A-4147-A177-3AD203B41FA5}">
                      <a16:colId xmlns:a16="http://schemas.microsoft.com/office/drawing/2014/main" val="20000"/>
                    </a:ext>
                  </a:extLst>
                </a:gridCol>
                <a:gridCol w="1737350">
                  <a:extLst>
                    <a:ext uri="{9D8B030D-6E8A-4147-A177-3AD203B41FA5}">
                      <a16:colId xmlns:a16="http://schemas.microsoft.com/office/drawing/2014/main" val="20001"/>
                    </a:ext>
                  </a:extLst>
                </a:gridCol>
                <a:gridCol w="1001991">
                  <a:extLst>
                    <a:ext uri="{9D8B030D-6E8A-4147-A177-3AD203B41FA5}">
                      <a16:colId xmlns:a16="http://schemas.microsoft.com/office/drawing/2014/main" val="20002"/>
                    </a:ext>
                  </a:extLst>
                </a:gridCol>
                <a:gridCol w="5167284">
                  <a:extLst>
                    <a:ext uri="{9D8B030D-6E8A-4147-A177-3AD203B41FA5}">
                      <a16:colId xmlns:a16="http://schemas.microsoft.com/office/drawing/2014/main" val="20003"/>
                    </a:ext>
                  </a:extLst>
                </a:gridCol>
              </a:tblGrid>
              <a:tr h="392857">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Time</a:t>
                      </a:r>
                      <a:endParaRPr sz="1600" b="1" u="none" strike="noStrike" cap="none" dirty="0">
                        <a:solidFill>
                          <a:schemeClr val="bg1"/>
                        </a:solidFill>
                        <a:latin typeface="Century Gothic" panose="020B0502020202020204" pitchFamily="34" charset="0"/>
                        <a:ea typeface="Arial"/>
                        <a:cs typeface="Arial"/>
                        <a:sym typeface="Arial"/>
                      </a:endParaRPr>
                    </a:p>
                  </a:txBody>
                  <a:tcPr marL="91450" marR="91450" marT="45725" marB="45725" anchor="ctr">
                    <a:solidFill>
                      <a:srgbClr val="355893"/>
                    </a:solidFill>
                  </a:tcPr>
                </a:tc>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Objective</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0" marB="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Group</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Task</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extLst>
                  <a:ext uri="{0D108BD9-81ED-4DB2-BD59-A6C34878D82A}">
                    <a16:rowId xmlns:a16="http://schemas.microsoft.com/office/drawing/2014/main" val="10000"/>
                  </a:ext>
                </a:extLst>
              </a:tr>
              <a:tr h="52113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Learning objectives &amp; keywords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50300" marB="5030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look at the learning objectives and keywords for the lesson.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1"/>
                  </a:ext>
                </a:extLst>
              </a:tr>
              <a:tr h="50956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1. What is Labour Market Information?</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discuss what LMI is and how it can be used to understand what employment opportunities there are locally.     </a:t>
                      </a:r>
                      <a:endParaRPr sz="1200" b="0" dirty="0">
                        <a:latin typeface="Century Gothic" panose="020B0502020202020204" pitchFamily="34" charset="0"/>
                      </a:endParaRPr>
                    </a:p>
                  </a:txBody>
                  <a:tcPr marL="32150" marR="32150" marT="50300" marB="50300" anchor="ctr">
                    <a:solidFill>
                      <a:srgbClr val="FAD2E1"/>
                    </a:solidFill>
                  </a:tcPr>
                </a:tc>
                <a:extLst>
                  <a:ext uri="{0D108BD9-81ED-4DB2-BD59-A6C34878D82A}">
                    <a16:rowId xmlns:a16="http://schemas.microsoft.com/office/drawing/2014/main" val="10002"/>
                  </a:ext>
                </a:extLst>
              </a:tr>
              <a:tr h="690709">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2. What is the LMI in Berkshire?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Individual/</a:t>
                      </a:r>
                    </a:p>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Pair</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EC6599"/>
                    </a:solidFill>
                  </a:tcPr>
                </a:tc>
                <a:tc>
                  <a:txBody>
                    <a:bodyPr/>
                    <a:lstStyle/>
                    <a:p>
                      <a:pPr marL="0" marR="0" lvl="0" indent="0" algn="l"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Students discuss with a partner what opportunities, employers and sectors they are aware of in Berkshire.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3"/>
                  </a:ext>
                </a:extLst>
              </a:tr>
              <a:tr h="48640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3. </a:t>
                      </a:r>
                      <a:r>
                        <a:rPr lang="en-GB" sz="1200" b="1" u="none" strike="noStrike" cap="none" dirty="0">
                          <a:solidFill>
                            <a:schemeClr val="dk1"/>
                          </a:solidFill>
                          <a:latin typeface="Century Gothic" panose="020B0502020202020204" pitchFamily="34" charset="0"/>
                          <a:ea typeface="Arial"/>
                          <a:cs typeface="Arial"/>
                          <a:sym typeface="Arial"/>
                        </a:rPr>
                        <a:t>Your Berkshire opportunities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learn more about sales and customer service opportunities in Berkshire. More information can be found in </a:t>
                      </a:r>
                      <a:r>
                        <a:rPr lang="en-GB" sz="1200" b="1" dirty="0">
                          <a:solidFill>
                            <a:schemeClr val="dk1"/>
                          </a:solidFill>
                          <a:latin typeface="Century Gothic" panose="020B0502020202020204" pitchFamily="34" charset="0"/>
                          <a:ea typeface="Arial"/>
                          <a:cs typeface="Arial"/>
                          <a:sym typeface="Arial"/>
                        </a:rPr>
                        <a:t>Starting Out – The Berkshire Careers Guide.  </a:t>
                      </a:r>
                      <a:endParaRPr sz="1200" b="1"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4"/>
                  </a:ext>
                </a:extLst>
              </a:tr>
              <a:tr h="509568">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5-7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4. What does your future hold?</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talk to a partner about their aspirations for the future.  Some suggestions of questions they can discuss are included.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5"/>
                  </a:ext>
                </a:extLst>
              </a:tr>
              <a:tr h="583683">
                <a:tc>
                  <a:txBody>
                    <a:bodyPr/>
                    <a:lstStyle/>
                    <a:p>
                      <a:pPr marL="0" marR="0" lvl="0" indent="0" algn="ctr" rtl="0">
                        <a:spcBef>
                          <a:spcPts val="0"/>
                        </a:spcBef>
                        <a:spcAft>
                          <a:spcPts val="0"/>
                        </a:spcAft>
                        <a:buNone/>
                      </a:pPr>
                      <a:r>
                        <a:rPr lang="en-GB" sz="1200" b="1" dirty="0">
                          <a:latin typeface="Century Gothic" panose="020B0502020202020204" pitchFamily="34" charset="0"/>
                        </a:rPr>
                        <a:t>4-5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5. Can you balance your life and work?</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discuss the importance of balance in their lives, particularly with home and work. They consider benefits to physical and mental health.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3213544507"/>
                  </a:ext>
                </a:extLst>
              </a:tr>
              <a:tr h="583683">
                <a:tc>
                  <a:txBody>
                    <a:bodyPr/>
                    <a:lstStyle/>
                    <a:p>
                      <a:pPr marL="0" marR="0" lvl="0" indent="0" algn="ctr" rtl="0">
                        <a:spcBef>
                          <a:spcPts val="0"/>
                        </a:spcBef>
                        <a:spcAft>
                          <a:spcPts val="0"/>
                        </a:spcAft>
                        <a:buNone/>
                      </a:pPr>
                      <a:r>
                        <a:rPr lang="en-GB" sz="1200" b="1" dirty="0">
                          <a:latin typeface="Century Gothic" panose="020B0502020202020204" pitchFamily="34" charset="0"/>
                        </a:rPr>
                        <a:t>10-15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6. Planning your future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Whole 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Over 3 slides, students consider their plans for the future. This includes steps to achieving their full potential, interviews and choices for the future.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265353819"/>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N/A</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cs typeface="Arial"/>
                          <a:sym typeface="Arial"/>
                        </a:rPr>
                        <a:t>Get to know the employers!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have the opportunity to find out more about the employers in Berkshire and the jobs that are on offer.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6"/>
                  </a:ext>
                </a:extLst>
              </a:tr>
            </a:tbl>
          </a:graphicData>
        </a:graphic>
      </p:graphicFrame>
      <p:sp>
        <p:nvSpPr>
          <p:cNvPr id="6" name="Google Shape;35;p2">
            <a:extLst>
              <a:ext uri="{FF2B5EF4-FFF2-40B4-BE49-F238E27FC236}">
                <a16:creationId xmlns:a16="http://schemas.microsoft.com/office/drawing/2014/main" id="{48EC5DAF-6937-472F-9F35-58719192D7D4}"/>
              </a:ext>
            </a:extLst>
          </p:cNvPr>
          <p:cNvSpPr txBox="1"/>
          <p:nvPr/>
        </p:nvSpPr>
        <p:spPr>
          <a:xfrm>
            <a:off x="231515" y="150045"/>
            <a:ext cx="6734515" cy="90098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ct val="100000"/>
              <a:buFont typeface="Arial"/>
              <a:buNone/>
            </a:pPr>
            <a:r>
              <a:rPr lang="en-GB" sz="2600" b="1" dirty="0">
                <a:latin typeface="Century Gothic" panose="020B0502020202020204" pitchFamily="34" charset="0"/>
                <a:ea typeface="Arial"/>
                <a:cs typeface="Arial"/>
                <a:sym typeface="Arial"/>
              </a:rPr>
              <a:t>Berk</a:t>
            </a:r>
            <a:r>
              <a:rPr lang="en-GB" sz="2600" b="1" dirty="0">
                <a:solidFill>
                  <a:schemeClr val="tx1"/>
                </a:solidFill>
                <a:latin typeface="Century Gothic" panose="020B0502020202020204" pitchFamily="34" charset="0"/>
                <a:ea typeface="Arial"/>
                <a:cs typeface="Arial"/>
                <a:sym typeface="Arial"/>
              </a:rPr>
              <a:t>shire </a:t>
            </a:r>
            <a:r>
              <a:rPr lang="en-GB" sz="2600" b="1" dirty="0">
                <a:latin typeface="Century Gothic" panose="020B0502020202020204" pitchFamily="34" charset="0"/>
                <a:ea typeface="Arial"/>
                <a:cs typeface="Arial"/>
                <a:sym typeface="Arial"/>
              </a:rPr>
              <a:t>Opportunities</a:t>
            </a:r>
            <a:r>
              <a:rPr lang="en-GB" sz="2600" b="1" dirty="0">
                <a:solidFill>
                  <a:schemeClr val="tx1"/>
                </a:solidFill>
                <a:latin typeface="Century Gothic" panose="020B0502020202020204" pitchFamily="34" charset="0"/>
                <a:ea typeface="Arial"/>
                <a:cs typeface="Arial"/>
                <a:sym typeface="Arial"/>
              </a:rPr>
              <a:t> Y11 Lesson Plan</a:t>
            </a:r>
            <a:endParaRPr sz="2600" dirty="0">
              <a:solidFill>
                <a:schemeClr val="tx1"/>
              </a:solidFill>
              <a:latin typeface="Century Gothic" panose="020B0502020202020204" pitchFamily="34" charset="0"/>
            </a:endParaRPr>
          </a:p>
          <a:p>
            <a:pPr marL="0" marR="0" lvl="0" indent="0" algn="l" rtl="0">
              <a:lnSpc>
                <a:spcPct val="90000"/>
              </a:lnSpc>
              <a:spcBef>
                <a:spcPts val="0"/>
              </a:spcBef>
              <a:spcAft>
                <a:spcPts val="0"/>
              </a:spcAft>
              <a:buClr>
                <a:schemeClr val="lt1"/>
              </a:buClr>
              <a:buSzPct val="100000"/>
              <a:buFont typeface="Arial"/>
              <a:buNone/>
            </a:pPr>
            <a:r>
              <a:rPr lang="en-GB" sz="2600" dirty="0">
                <a:solidFill>
                  <a:schemeClr val="tx1"/>
                </a:solidFill>
                <a:latin typeface="Century Gothic" panose="020B0502020202020204" pitchFamily="34" charset="0"/>
                <a:ea typeface="Arial"/>
                <a:cs typeface="Arial"/>
                <a:sym typeface="Arial"/>
              </a:rPr>
              <a:t>Lesson Duration: 20-40 minutes</a:t>
            </a:r>
            <a:endParaRPr sz="2600" dirty="0">
              <a:solidFill>
                <a:schemeClr val="tx1"/>
              </a:solidFill>
              <a:latin typeface="Century Gothic" panose="020B0502020202020204" pitchFamily="34" charset="0"/>
            </a:endParaRPr>
          </a:p>
        </p:txBody>
      </p:sp>
      <p:pic>
        <p:nvPicPr>
          <p:cNvPr id="8" name="Picture 2" descr="Berkshire Opportunities logo">
            <a:extLst>
              <a:ext uri="{FF2B5EF4-FFF2-40B4-BE49-F238E27FC236}">
                <a16:creationId xmlns:a16="http://schemas.microsoft.com/office/drawing/2014/main" id="{DF39D3C4-74B4-4FEC-9684-0F50F2B8CA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spTree>
    <p:extLst>
      <p:ext uri="{BB962C8B-B14F-4D97-AF65-F5344CB8AC3E}">
        <p14:creationId xmlns:p14="http://schemas.microsoft.com/office/powerpoint/2010/main" val="282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3211</TotalTime>
  <Words>2477</Words>
  <Application>Microsoft Office PowerPoint</Application>
  <PresentationFormat>On-screen Show (4:3)</PresentationFormat>
  <Paragraphs>282</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182</cp:revision>
  <cp:lastPrinted>2021-05-05T14:35:11Z</cp:lastPrinted>
  <dcterms:created xsi:type="dcterms:W3CDTF">2021-02-15T13:09:11Z</dcterms:created>
  <dcterms:modified xsi:type="dcterms:W3CDTF">2021-06-28T15:24:08Z</dcterms:modified>
</cp:coreProperties>
</file>